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1"/>
  </p:sldMasterIdLst>
  <p:notesMasterIdLst>
    <p:notesMasterId r:id="rId94"/>
  </p:notesMasterIdLst>
  <p:handoutMasterIdLst>
    <p:handoutMasterId r:id="rId95"/>
  </p:handoutMasterIdLst>
  <p:sldIdLst>
    <p:sldId id="727" r:id="rId2"/>
    <p:sldId id="730" r:id="rId3"/>
    <p:sldId id="733" r:id="rId4"/>
    <p:sldId id="742" r:id="rId5"/>
    <p:sldId id="743" r:id="rId6"/>
    <p:sldId id="744" r:id="rId7"/>
    <p:sldId id="761" r:id="rId8"/>
    <p:sldId id="760" r:id="rId9"/>
    <p:sldId id="758" r:id="rId10"/>
    <p:sldId id="734" r:id="rId11"/>
    <p:sldId id="641" r:id="rId12"/>
    <p:sldId id="735" r:id="rId13"/>
    <p:sldId id="736" r:id="rId14"/>
    <p:sldId id="739" r:id="rId15"/>
    <p:sldId id="697" r:id="rId16"/>
    <p:sldId id="686" r:id="rId17"/>
    <p:sldId id="740" r:id="rId18"/>
    <p:sldId id="643" r:id="rId19"/>
    <p:sldId id="695" r:id="rId20"/>
    <p:sldId id="741" r:id="rId21"/>
    <p:sldId id="691" r:id="rId22"/>
    <p:sldId id="728" r:id="rId23"/>
    <p:sldId id="725" r:id="rId24"/>
    <p:sldId id="654" r:id="rId25"/>
    <p:sldId id="731" r:id="rId26"/>
    <p:sldId id="610" r:id="rId27"/>
    <p:sldId id="611" r:id="rId28"/>
    <p:sldId id="378" r:id="rId29"/>
    <p:sldId id="376" r:id="rId30"/>
    <p:sldId id="637" r:id="rId31"/>
    <p:sldId id="636" r:id="rId32"/>
    <p:sldId id="634" r:id="rId33"/>
    <p:sldId id="377" r:id="rId34"/>
    <p:sldId id="638" r:id="rId35"/>
    <p:sldId id="639" r:id="rId36"/>
    <p:sldId id="554" r:id="rId37"/>
    <p:sldId id="469" r:id="rId38"/>
    <p:sldId id="528" r:id="rId39"/>
    <p:sldId id="612" r:id="rId40"/>
    <p:sldId id="581" r:id="rId41"/>
    <p:sldId id="582" r:id="rId42"/>
    <p:sldId id="666" r:id="rId43"/>
    <p:sldId id="667" r:id="rId44"/>
    <p:sldId id="668" r:id="rId45"/>
    <p:sldId id="583" r:id="rId46"/>
    <p:sldId id="669" r:id="rId47"/>
    <p:sldId id="640" r:id="rId48"/>
    <p:sldId id="682" r:id="rId49"/>
    <p:sldId id="683" r:id="rId50"/>
    <p:sldId id="684" r:id="rId51"/>
    <p:sldId id="685" r:id="rId52"/>
    <p:sldId id="670" r:id="rId53"/>
    <p:sldId id="672" r:id="rId54"/>
    <p:sldId id="675" r:id="rId55"/>
    <p:sldId id="673" r:id="rId56"/>
    <p:sldId id="676" r:id="rId57"/>
    <p:sldId id="677" r:id="rId58"/>
    <p:sldId id="678" r:id="rId59"/>
    <p:sldId id="679" r:id="rId60"/>
    <p:sldId id="680" r:id="rId61"/>
    <p:sldId id="681" r:id="rId62"/>
    <p:sldId id="613" r:id="rId63"/>
    <p:sldId id="644" r:id="rId64"/>
    <p:sldId id="732" r:id="rId65"/>
    <p:sldId id="513" r:id="rId66"/>
    <p:sldId id="520" r:id="rId67"/>
    <p:sldId id="519" r:id="rId68"/>
    <p:sldId id="518" r:id="rId69"/>
    <p:sldId id="515" r:id="rId70"/>
    <p:sldId id="524" r:id="rId71"/>
    <p:sldId id="516" r:id="rId72"/>
    <p:sldId id="525" r:id="rId73"/>
    <p:sldId id="762" r:id="rId74"/>
    <p:sldId id="663" r:id="rId75"/>
    <p:sldId id="642" r:id="rId76"/>
    <p:sldId id="664" r:id="rId77"/>
    <p:sldId id="527" r:id="rId78"/>
    <p:sldId id="336" r:id="rId79"/>
    <p:sldId id="472" r:id="rId80"/>
    <p:sldId id="471" r:id="rId81"/>
    <p:sldId id="457" r:id="rId82"/>
    <p:sldId id="365" r:id="rId83"/>
    <p:sldId id="604" r:id="rId84"/>
    <p:sldId id="609" r:id="rId85"/>
    <p:sldId id="614" r:id="rId86"/>
    <p:sldId id="615" r:id="rId87"/>
    <p:sldId id="656" r:id="rId88"/>
    <p:sldId id="657" r:id="rId89"/>
    <p:sldId id="658" r:id="rId90"/>
    <p:sldId id="659" r:id="rId91"/>
    <p:sldId id="660" r:id="rId92"/>
    <p:sldId id="661" r:id="rId93"/>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bw"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70" autoAdjust="0"/>
    <p:restoredTop sz="94368"/>
  </p:normalViewPr>
  <p:slideViewPr>
    <p:cSldViewPr snapToGrid="0" snapToObjects="1">
      <p:cViewPr varScale="1">
        <p:scale>
          <a:sx n="65" d="100"/>
          <a:sy n="65" d="100"/>
        </p:scale>
        <p:origin x="896" y="40"/>
      </p:cViewPr>
      <p:guideLst>
        <p:guide orient="horz" pos="2160"/>
        <p:guide pos="2880"/>
      </p:guideLst>
    </p:cSldViewPr>
  </p:slideViewPr>
  <p:notesTextViewPr>
    <p:cViewPr>
      <p:scale>
        <a:sx n="100" d="100"/>
        <a:sy n="100" d="100"/>
      </p:scale>
      <p:origin x="0" y="0"/>
    </p:cViewPr>
  </p:notesTextViewPr>
  <p:sorterViewPr>
    <p:cViewPr>
      <p:scale>
        <a:sx n="147" d="100"/>
        <a:sy n="147" d="100"/>
      </p:scale>
      <p:origin x="0" y="55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A645BD15-9B9A-5348-B0E6-94D27690D0A6}" type="datetimeFigureOut">
              <a:rPr lang="en-US" smtClean="0"/>
              <a:t>9/1/2018</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A61FF2F-CE39-304E-8C40-F26AF9DE7937}" type="slidenum">
              <a:rPr lang="en-US" smtClean="0"/>
              <a:t>‹N°›</a:t>
            </a:fld>
            <a:endParaRPr lang="en-US"/>
          </a:p>
        </p:txBody>
      </p:sp>
    </p:spTree>
    <p:extLst>
      <p:ext uri="{BB962C8B-B14F-4D97-AF65-F5344CB8AC3E}">
        <p14:creationId xmlns:p14="http://schemas.microsoft.com/office/powerpoint/2010/main" val="2047288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D4D9D214-C176-6241-9B3B-95AE691B7D05}" type="datetimeFigureOut">
              <a:rPr lang="en-US" smtClean="0"/>
              <a:t>9/1/2018</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2A4DF13A-4D2B-F748-BBAA-26132B8374D3}" type="slidenum">
              <a:rPr lang="en-US" smtClean="0"/>
              <a:t>‹N°›</a:t>
            </a:fld>
            <a:endParaRPr lang="en-US"/>
          </a:p>
        </p:txBody>
      </p:sp>
    </p:spTree>
    <p:extLst>
      <p:ext uri="{BB962C8B-B14F-4D97-AF65-F5344CB8AC3E}">
        <p14:creationId xmlns:p14="http://schemas.microsoft.com/office/powerpoint/2010/main" val="23556350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374A26-E651-0044-BEBB-82F275A1BF44}" type="slidenum">
              <a:rPr lang="en-US"/>
              <a:pPr/>
              <a:t>2</a:t>
            </a:fld>
            <a:endParaRPr lang="en-US"/>
          </a:p>
        </p:txBody>
      </p:sp>
      <p:sp>
        <p:nvSpPr>
          <p:cNvPr id="7516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516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63745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EACBB5-EF31-4609-8600-1EF5307FC356}" type="slidenum">
              <a:rPr lang="en-US" smtClean="0"/>
              <a:t>17</a:t>
            </a:fld>
            <a:endParaRPr lang="en-US"/>
          </a:p>
        </p:txBody>
      </p:sp>
    </p:spTree>
    <p:extLst>
      <p:ext uri="{BB962C8B-B14F-4D97-AF65-F5344CB8AC3E}">
        <p14:creationId xmlns:p14="http://schemas.microsoft.com/office/powerpoint/2010/main" val="2675132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AF3C40-D416-A34F-9EA9-BF2F18A8D8AE}" type="slidenum">
              <a:rPr lang="en-US"/>
              <a:pPr/>
              <a:t>78</a:t>
            </a:fld>
            <a:endParaRPr lang="en-US"/>
          </a:p>
        </p:txBody>
      </p:sp>
      <p:sp>
        <p:nvSpPr>
          <p:cNvPr id="1191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91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90795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000">
                <a:solidFill>
                  <a:schemeClr val="tx1"/>
                </a:solidFill>
                <a:latin typeface="Arial" charset="0"/>
                <a:ea typeface="ＭＳ Ｐゴシック" charset="0"/>
                <a:cs typeface="ＭＳ Ｐゴシック" charset="0"/>
              </a:defRPr>
            </a:lvl1pPr>
            <a:lvl2pPr marL="742950" indent="-285750">
              <a:defRPr kumimoji="1" sz="3000">
                <a:solidFill>
                  <a:schemeClr val="tx1"/>
                </a:solidFill>
                <a:latin typeface="Arial" charset="0"/>
                <a:ea typeface="ＭＳ Ｐゴシック" charset="0"/>
              </a:defRPr>
            </a:lvl2pPr>
            <a:lvl3pPr marL="1143000" indent="-228600">
              <a:defRPr kumimoji="1" sz="3000">
                <a:solidFill>
                  <a:schemeClr val="tx1"/>
                </a:solidFill>
                <a:latin typeface="Arial" charset="0"/>
                <a:ea typeface="ＭＳ Ｐゴシック" charset="0"/>
              </a:defRPr>
            </a:lvl3pPr>
            <a:lvl4pPr marL="1600200" indent="-228600">
              <a:defRPr kumimoji="1" sz="3000">
                <a:solidFill>
                  <a:schemeClr val="tx1"/>
                </a:solidFill>
                <a:latin typeface="Arial" charset="0"/>
                <a:ea typeface="ＭＳ Ｐゴシック" charset="0"/>
              </a:defRPr>
            </a:lvl4pPr>
            <a:lvl5pPr marL="2057400" indent="-228600">
              <a:defRPr kumimoji="1" sz="30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kumimoji="1" sz="30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kumimoji="1" sz="30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kumimoji="1" sz="30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kumimoji="1" sz="3000">
                <a:solidFill>
                  <a:schemeClr val="tx1"/>
                </a:solidFill>
                <a:latin typeface="Arial" charset="0"/>
                <a:ea typeface="ＭＳ Ｐゴシック" charset="0"/>
              </a:defRPr>
            </a:lvl9pPr>
          </a:lstStyle>
          <a:p>
            <a:fld id="{42C62688-C298-F243-8864-7F2E54165E5B}" type="slidenum">
              <a:rPr lang="en-US" sz="1200"/>
              <a:pPr/>
              <a:t>4</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33266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000">
                <a:solidFill>
                  <a:schemeClr val="tx1"/>
                </a:solidFill>
                <a:latin typeface="Arial" charset="0"/>
                <a:ea typeface="ＭＳ Ｐゴシック" charset="0"/>
                <a:cs typeface="ＭＳ Ｐゴシック" charset="0"/>
              </a:defRPr>
            </a:lvl1pPr>
            <a:lvl2pPr marL="742950" indent="-285750">
              <a:defRPr kumimoji="1" sz="3000">
                <a:solidFill>
                  <a:schemeClr val="tx1"/>
                </a:solidFill>
                <a:latin typeface="Arial" charset="0"/>
                <a:ea typeface="ＭＳ Ｐゴシック" charset="0"/>
              </a:defRPr>
            </a:lvl2pPr>
            <a:lvl3pPr marL="1143000" indent="-228600">
              <a:defRPr kumimoji="1" sz="3000">
                <a:solidFill>
                  <a:schemeClr val="tx1"/>
                </a:solidFill>
                <a:latin typeface="Arial" charset="0"/>
                <a:ea typeface="ＭＳ Ｐゴシック" charset="0"/>
              </a:defRPr>
            </a:lvl3pPr>
            <a:lvl4pPr marL="1600200" indent="-228600">
              <a:defRPr kumimoji="1" sz="3000">
                <a:solidFill>
                  <a:schemeClr val="tx1"/>
                </a:solidFill>
                <a:latin typeface="Arial" charset="0"/>
                <a:ea typeface="ＭＳ Ｐゴシック" charset="0"/>
              </a:defRPr>
            </a:lvl4pPr>
            <a:lvl5pPr marL="2057400" indent="-228600">
              <a:defRPr kumimoji="1" sz="30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kumimoji="1" sz="30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kumimoji="1" sz="30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kumimoji="1" sz="30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kumimoji="1" sz="3000">
                <a:solidFill>
                  <a:schemeClr val="tx1"/>
                </a:solidFill>
                <a:latin typeface="Arial" charset="0"/>
                <a:ea typeface="ＭＳ Ｐゴシック" charset="0"/>
              </a:defRPr>
            </a:lvl9pPr>
          </a:lstStyle>
          <a:p>
            <a:fld id="{4A53769E-959A-F74C-BFBE-EFD1BC8B119C}" type="slidenum">
              <a:rPr lang="en-US" sz="1200"/>
              <a:pPr/>
              <a:t>5</a:t>
            </a:fld>
            <a:endParaRPr lang="en-US"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20769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000">
                <a:solidFill>
                  <a:schemeClr val="tx1"/>
                </a:solidFill>
                <a:latin typeface="Arial" charset="0"/>
                <a:ea typeface="ＭＳ Ｐゴシック" charset="0"/>
                <a:cs typeface="ＭＳ Ｐゴシック" charset="0"/>
              </a:defRPr>
            </a:lvl1pPr>
            <a:lvl2pPr marL="742950" indent="-285750">
              <a:defRPr kumimoji="1" sz="3000">
                <a:solidFill>
                  <a:schemeClr val="tx1"/>
                </a:solidFill>
                <a:latin typeface="Arial" charset="0"/>
                <a:ea typeface="ＭＳ Ｐゴシック" charset="0"/>
              </a:defRPr>
            </a:lvl2pPr>
            <a:lvl3pPr marL="1143000" indent="-228600">
              <a:defRPr kumimoji="1" sz="3000">
                <a:solidFill>
                  <a:schemeClr val="tx1"/>
                </a:solidFill>
                <a:latin typeface="Arial" charset="0"/>
                <a:ea typeface="ＭＳ Ｐゴシック" charset="0"/>
              </a:defRPr>
            </a:lvl3pPr>
            <a:lvl4pPr marL="1600200" indent="-228600">
              <a:defRPr kumimoji="1" sz="3000">
                <a:solidFill>
                  <a:schemeClr val="tx1"/>
                </a:solidFill>
                <a:latin typeface="Arial" charset="0"/>
                <a:ea typeface="ＭＳ Ｐゴシック" charset="0"/>
              </a:defRPr>
            </a:lvl4pPr>
            <a:lvl5pPr marL="2057400" indent="-228600">
              <a:defRPr kumimoji="1" sz="30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kumimoji="1" sz="30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kumimoji="1" sz="30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kumimoji="1" sz="30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kumimoji="1" sz="3000">
                <a:solidFill>
                  <a:schemeClr val="tx1"/>
                </a:solidFill>
                <a:latin typeface="Arial" charset="0"/>
                <a:ea typeface="ＭＳ Ｐゴシック" charset="0"/>
              </a:defRPr>
            </a:lvl9pPr>
          </a:lstStyle>
          <a:p>
            <a:fld id="{42C62688-C298-F243-8864-7F2E54165E5B}" type="slidenum">
              <a:rPr lang="en-US" sz="1200"/>
              <a:pPr/>
              <a:t>7</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044622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6B4AD7-D105-2841-95D8-CAE6E9349C2F}" type="slidenum">
              <a:rPr lang="en-US" smtClean="0"/>
              <a:t>9</a:t>
            </a:fld>
            <a:endParaRPr lang="en-US"/>
          </a:p>
        </p:txBody>
      </p:sp>
    </p:spTree>
    <p:extLst>
      <p:ext uri="{BB962C8B-B14F-4D97-AF65-F5344CB8AC3E}">
        <p14:creationId xmlns:p14="http://schemas.microsoft.com/office/powerpoint/2010/main" val="1435390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000">
                <a:solidFill>
                  <a:schemeClr val="tx1"/>
                </a:solidFill>
                <a:latin typeface="Arial" charset="0"/>
                <a:ea typeface="ＭＳ Ｐゴシック" charset="0"/>
                <a:cs typeface="ＭＳ Ｐゴシック" charset="0"/>
              </a:defRPr>
            </a:lvl1pPr>
            <a:lvl2pPr marL="742950" indent="-285750">
              <a:defRPr kumimoji="1" sz="3000">
                <a:solidFill>
                  <a:schemeClr val="tx1"/>
                </a:solidFill>
                <a:latin typeface="Arial" charset="0"/>
                <a:ea typeface="ＭＳ Ｐゴシック" charset="0"/>
              </a:defRPr>
            </a:lvl2pPr>
            <a:lvl3pPr marL="1143000" indent="-228600">
              <a:defRPr kumimoji="1" sz="3000">
                <a:solidFill>
                  <a:schemeClr val="tx1"/>
                </a:solidFill>
                <a:latin typeface="Arial" charset="0"/>
                <a:ea typeface="ＭＳ Ｐゴシック" charset="0"/>
              </a:defRPr>
            </a:lvl3pPr>
            <a:lvl4pPr marL="1600200" indent="-228600">
              <a:defRPr kumimoji="1" sz="3000">
                <a:solidFill>
                  <a:schemeClr val="tx1"/>
                </a:solidFill>
                <a:latin typeface="Arial" charset="0"/>
                <a:ea typeface="ＭＳ Ｐゴシック" charset="0"/>
              </a:defRPr>
            </a:lvl4pPr>
            <a:lvl5pPr marL="2057400" indent="-228600">
              <a:defRPr kumimoji="1" sz="30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kumimoji="1" sz="30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kumimoji="1" sz="30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kumimoji="1" sz="30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kumimoji="1" sz="3000">
                <a:solidFill>
                  <a:schemeClr val="tx1"/>
                </a:solidFill>
                <a:latin typeface="Arial" charset="0"/>
                <a:ea typeface="ＭＳ Ｐゴシック" charset="0"/>
              </a:defRPr>
            </a:lvl9pPr>
          </a:lstStyle>
          <a:p>
            <a:fld id="{42C62688-C298-F243-8864-7F2E54165E5B}" type="slidenum">
              <a:rPr lang="en-US" sz="1200"/>
              <a:pPr/>
              <a:t>10</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448908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000">
                <a:solidFill>
                  <a:schemeClr val="tx1"/>
                </a:solidFill>
                <a:latin typeface="Arial" charset="0"/>
                <a:ea typeface="ＭＳ Ｐゴシック" charset="0"/>
                <a:cs typeface="ＭＳ Ｐゴシック" charset="0"/>
              </a:defRPr>
            </a:lvl1pPr>
            <a:lvl2pPr marL="742950" indent="-285750">
              <a:defRPr kumimoji="1" sz="3000">
                <a:solidFill>
                  <a:schemeClr val="tx1"/>
                </a:solidFill>
                <a:latin typeface="Arial" charset="0"/>
                <a:ea typeface="ＭＳ Ｐゴシック" charset="0"/>
              </a:defRPr>
            </a:lvl2pPr>
            <a:lvl3pPr marL="1143000" indent="-228600">
              <a:defRPr kumimoji="1" sz="3000">
                <a:solidFill>
                  <a:schemeClr val="tx1"/>
                </a:solidFill>
                <a:latin typeface="Arial" charset="0"/>
                <a:ea typeface="ＭＳ Ｐゴシック" charset="0"/>
              </a:defRPr>
            </a:lvl3pPr>
            <a:lvl4pPr marL="1600200" indent="-228600">
              <a:defRPr kumimoji="1" sz="3000">
                <a:solidFill>
                  <a:schemeClr val="tx1"/>
                </a:solidFill>
                <a:latin typeface="Arial" charset="0"/>
                <a:ea typeface="ＭＳ Ｐゴシック" charset="0"/>
              </a:defRPr>
            </a:lvl4pPr>
            <a:lvl5pPr marL="2057400" indent="-228600">
              <a:defRPr kumimoji="1" sz="30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kumimoji="1" sz="30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kumimoji="1" sz="30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kumimoji="1" sz="30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kumimoji="1" sz="3000">
                <a:solidFill>
                  <a:schemeClr val="tx1"/>
                </a:solidFill>
                <a:latin typeface="Arial" charset="0"/>
                <a:ea typeface="ＭＳ Ｐゴシック" charset="0"/>
              </a:defRPr>
            </a:lvl9pPr>
          </a:lstStyle>
          <a:p>
            <a:fld id="{4A53769E-959A-F74C-BFBE-EFD1BC8B119C}" type="slidenum">
              <a:rPr lang="en-US" sz="1200"/>
              <a:pPr/>
              <a:t>11</a:t>
            </a:fld>
            <a:endParaRPr lang="en-US"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808706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6B4AD7-D105-2841-95D8-CAE6E9349C2F}" type="slidenum">
              <a:rPr lang="en-US" smtClean="0"/>
              <a:t>15</a:t>
            </a:fld>
            <a:endParaRPr lang="en-US"/>
          </a:p>
        </p:txBody>
      </p:sp>
    </p:spTree>
    <p:extLst>
      <p:ext uri="{BB962C8B-B14F-4D97-AF65-F5344CB8AC3E}">
        <p14:creationId xmlns:p14="http://schemas.microsoft.com/office/powerpoint/2010/main" val="189037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EACBB5-EF31-4609-8600-1EF5307FC356}" type="slidenum">
              <a:rPr lang="en-US" smtClean="0"/>
              <a:t>16</a:t>
            </a:fld>
            <a:endParaRPr lang="en-US"/>
          </a:p>
        </p:txBody>
      </p:sp>
    </p:spTree>
    <p:extLst>
      <p:ext uri="{BB962C8B-B14F-4D97-AF65-F5344CB8AC3E}">
        <p14:creationId xmlns:p14="http://schemas.microsoft.com/office/powerpoint/2010/main" val="3939233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lvl1pPr>
              <a:defRPr/>
            </a:lvl1pPr>
          </a:lstStyle>
          <a:p>
            <a:pPr defTabSz="914400" eaLnBrk="0" fontAlgn="base" hangingPunct="0">
              <a:spcBef>
                <a:spcPct val="20000"/>
              </a:spcBef>
              <a:spcAft>
                <a:spcPct val="0"/>
              </a:spcAft>
            </a:pPr>
            <a:r>
              <a:rPr lang="en-US">
                <a:solidFill>
                  <a:srgbClr val="000099"/>
                </a:solidFill>
                <a:latin typeface="Arial" charset="0"/>
                <a:ea typeface="ＭＳ Ｐゴシック" charset="0"/>
              </a:rPr>
              <a:t>Y Benjamini</a:t>
            </a:r>
            <a:endParaRPr lang="en-US" sz="1400">
              <a:solidFill>
                <a:srgbClr val="000099"/>
              </a:solidFill>
              <a:latin typeface="Arial" charset="0"/>
              <a:ea typeface="ＭＳ Ｐゴシック" charset="0"/>
            </a:endParaRPr>
          </a:p>
        </p:txBody>
      </p:sp>
      <p:sp>
        <p:nvSpPr>
          <p:cNvPr id="6" name="Footer Placeholder 4"/>
          <p:cNvSpPr>
            <a:spLocks noGrp="1"/>
          </p:cNvSpPr>
          <p:nvPr>
            <p:ph type="ftr" sz="quarter" idx="11"/>
          </p:nvPr>
        </p:nvSpPr>
        <p:spPr/>
        <p:txBody>
          <a:bodyPr/>
          <a:lstStyle>
            <a:lvl1pPr>
              <a:defRPr/>
            </a:lvl1pPr>
          </a:lstStyle>
          <a:p>
            <a:pPr defTabSz="914400" eaLnBrk="0" fontAlgn="base" hangingPunct="0">
              <a:spcBef>
                <a:spcPct val="20000"/>
              </a:spcBef>
              <a:spcAft>
                <a:spcPct val="0"/>
              </a:spcAft>
            </a:pPr>
            <a:r>
              <a:rPr lang="en-US" sz="1400">
                <a:solidFill>
                  <a:srgbClr val="000099"/>
                </a:solidFill>
                <a:latin typeface="Arial" charset="0"/>
                <a:ea typeface="ＭＳ Ｐゴシック" charset="0"/>
              </a:rPr>
              <a:t>Berkeley L1</a:t>
            </a:r>
            <a:endParaRPr lang="en-US" sz="1400" dirty="0">
              <a:solidFill>
                <a:srgbClr val="000099"/>
              </a:solidFill>
              <a:latin typeface="Arial" charset="0"/>
              <a:ea typeface="ＭＳ Ｐゴシック" charset="0"/>
            </a:endParaRPr>
          </a:p>
        </p:txBody>
      </p:sp>
      <p:sp>
        <p:nvSpPr>
          <p:cNvPr id="7" name="Slide Number Placeholder 5"/>
          <p:cNvSpPr>
            <a:spLocks noGrp="1"/>
          </p:cNvSpPr>
          <p:nvPr>
            <p:ph type="sldNum" sz="quarter" idx="12"/>
          </p:nvPr>
        </p:nvSpPr>
        <p:spPr/>
        <p:txBody>
          <a:bodyPr/>
          <a:lstStyle>
            <a:lvl1pPr>
              <a:defRPr/>
            </a:lvl1pPr>
          </a:lstStyle>
          <a:p>
            <a:pPr defTabSz="914400" eaLnBrk="0" fontAlgn="base" hangingPunct="0">
              <a:spcBef>
                <a:spcPct val="20000"/>
              </a:spcBef>
              <a:spcAft>
                <a:spcPct val="0"/>
              </a:spcAft>
            </a:pPr>
            <a:r>
              <a:rPr lang="en-US">
                <a:solidFill>
                  <a:srgbClr val="000099"/>
                </a:solidFill>
                <a:latin typeface="Arial" charset="0"/>
                <a:ea typeface="ＭＳ Ｐゴシック" charset="0"/>
              </a:rPr>
              <a:t>1</a:t>
            </a:r>
          </a:p>
        </p:txBody>
      </p:sp>
    </p:spTree>
    <p:extLst>
      <p:ext uri="{BB962C8B-B14F-4D97-AF65-F5344CB8AC3E}">
        <p14:creationId xmlns:p14="http://schemas.microsoft.com/office/powerpoint/2010/main" val="903354070"/>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6_Title Slide">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lvl1pPr>
              <a:defRPr/>
            </a:lvl1pPr>
          </a:lstStyle>
          <a:p>
            <a:fld id="{75413F59-6505-AB45-917C-85A3491FEF09}" type="datetimeFigureOut">
              <a:rPr lang="en-US" smtClean="0"/>
              <a:t>9/1/2018</a:t>
            </a:fld>
            <a:endParaRPr lang="en-US"/>
          </a:p>
        </p:txBody>
      </p:sp>
      <p:sp>
        <p:nvSpPr>
          <p:cNvPr id="6" name="Footer Placeholder 4"/>
          <p:cNvSpPr>
            <a:spLocks noGrp="1"/>
          </p:cNvSpPr>
          <p:nvPr>
            <p:ph type="ftr" sz="quarter" idx="11"/>
          </p:nvPr>
        </p:nvSpPr>
        <p:spPr/>
        <p:txBody>
          <a:bodyPr/>
          <a:lstStyle>
            <a:lvl1pPr>
              <a:defRPr/>
            </a:lvl1pPr>
          </a:lstStyle>
          <a:p>
            <a:r>
              <a:rPr lang="en-US"/>
              <a:t>11: Conditional CIs</a:t>
            </a:r>
            <a:endParaRPr lang="en-US" dirty="0"/>
          </a:p>
        </p:txBody>
      </p:sp>
      <p:sp>
        <p:nvSpPr>
          <p:cNvPr id="7" name="Slide Number Placeholder 5"/>
          <p:cNvSpPr>
            <a:spLocks noGrp="1"/>
          </p:cNvSpPr>
          <p:nvPr>
            <p:ph type="sldNum" sz="quarter" idx="12"/>
          </p:nvPr>
        </p:nvSpPr>
        <p:spPr/>
        <p:txBody>
          <a:bodyPr/>
          <a:lstStyle>
            <a:lvl1pPr>
              <a:defRPr/>
            </a:lvl1pPr>
          </a:lstStyle>
          <a:p>
            <a:fld id="{439E4262-A672-5E4F-BB04-6AA6F76A1911}" type="slidenum">
              <a:rPr lang="en-US" smtClean="0"/>
              <a:t>‹N°›</a:t>
            </a:fld>
            <a:endParaRPr lang="en-US"/>
          </a:p>
        </p:txBody>
      </p:sp>
      <p:sp>
        <p:nvSpPr>
          <p:cNvPr id="8" name="Title Placeholder 1"/>
          <p:cNvSpPr>
            <a:spLocks noGrp="1" noChangeAspect="1"/>
          </p:cNvSpPr>
          <p:nvPr>
            <p:ph type="title"/>
          </p:nvPr>
        </p:nvSpPr>
        <p:spPr>
          <a:xfrm>
            <a:off x="457200" y="533400"/>
            <a:ext cx="8229600" cy="50323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 name="Text Placeholder 2"/>
          <p:cNvSpPr>
            <a:spLocks noGrp="1"/>
          </p:cNvSpPr>
          <p:nvPr>
            <p:ph idx="1"/>
          </p:nvPr>
        </p:nvSpPr>
        <p:spPr>
          <a:xfrm>
            <a:off x="457200" y="1254125"/>
            <a:ext cx="8229600" cy="52593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3455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8_Title Slide">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lvl1pPr>
              <a:defRPr/>
            </a:lvl1pPr>
          </a:lstStyle>
          <a:p>
            <a:fld id="{75413F59-6505-AB45-917C-85A3491FEF09}" type="datetimeFigureOut">
              <a:rPr lang="en-US" smtClean="0"/>
              <a:t>9/1/2018</a:t>
            </a:fld>
            <a:endParaRPr lang="en-US"/>
          </a:p>
        </p:txBody>
      </p:sp>
      <p:sp>
        <p:nvSpPr>
          <p:cNvPr id="6" name="Footer Placeholder 4"/>
          <p:cNvSpPr>
            <a:spLocks noGrp="1"/>
          </p:cNvSpPr>
          <p:nvPr>
            <p:ph type="ftr" sz="quarter" idx="11"/>
          </p:nvPr>
        </p:nvSpPr>
        <p:spPr/>
        <p:txBody>
          <a:bodyPr/>
          <a:lstStyle>
            <a:lvl1pPr>
              <a:defRPr/>
            </a:lvl1pPr>
          </a:lstStyle>
          <a:p>
            <a:r>
              <a:rPr lang="en-US"/>
              <a:t>11: Conditional CIs</a:t>
            </a:r>
            <a:endParaRPr lang="en-US" dirty="0"/>
          </a:p>
        </p:txBody>
      </p:sp>
      <p:sp>
        <p:nvSpPr>
          <p:cNvPr id="7" name="Slide Number Placeholder 5"/>
          <p:cNvSpPr>
            <a:spLocks noGrp="1"/>
          </p:cNvSpPr>
          <p:nvPr>
            <p:ph type="sldNum" sz="quarter" idx="12"/>
          </p:nvPr>
        </p:nvSpPr>
        <p:spPr/>
        <p:txBody>
          <a:bodyPr/>
          <a:lstStyle>
            <a:lvl1pPr>
              <a:defRPr/>
            </a:lvl1pPr>
          </a:lstStyle>
          <a:p>
            <a:fld id="{439E4262-A672-5E4F-BB04-6AA6F76A1911}" type="slidenum">
              <a:rPr lang="en-US" smtClean="0"/>
              <a:t>‹N°›</a:t>
            </a:fld>
            <a:endParaRPr lang="en-US"/>
          </a:p>
        </p:txBody>
      </p:sp>
      <p:sp>
        <p:nvSpPr>
          <p:cNvPr id="8" name="Title Placeholder 1"/>
          <p:cNvSpPr>
            <a:spLocks noGrp="1" noChangeAspect="1"/>
          </p:cNvSpPr>
          <p:nvPr>
            <p:ph type="title"/>
          </p:nvPr>
        </p:nvSpPr>
        <p:spPr>
          <a:xfrm>
            <a:off x="457200" y="533400"/>
            <a:ext cx="8229600" cy="50323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 name="Text Placeholder 2"/>
          <p:cNvSpPr>
            <a:spLocks noGrp="1"/>
          </p:cNvSpPr>
          <p:nvPr>
            <p:ph idx="1"/>
          </p:nvPr>
        </p:nvSpPr>
        <p:spPr>
          <a:xfrm>
            <a:off x="457200" y="1254125"/>
            <a:ext cx="8229600" cy="52593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9668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9_Title Slide">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lvl1pPr>
              <a:defRPr/>
            </a:lvl1pPr>
          </a:lstStyle>
          <a:p>
            <a:fld id="{75413F59-6505-AB45-917C-85A3491FEF09}" type="datetimeFigureOut">
              <a:rPr lang="en-US" smtClean="0"/>
              <a:t>9/1/2018</a:t>
            </a:fld>
            <a:endParaRPr lang="en-US"/>
          </a:p>
        </p:txBody>
      </p:sp>
      <p:sp>
        <p:nvSpPr>
          <p:cNvPr id="6" name="Footer Placeholder 4"/>
          <p:cNvSpPr>
            <a:spLocks noGrp="1"/>
          </p:cNvSpPr>
          <p:nvPr>
            <p:ph type="ftr" sz="quarter" idx="11"/>
          </p:nvPr>
        </p:nvSpPr>
        <p:spPr/>
        <p:txBody>
          <a:bodyPr/>
          <a:lstStyle>
            <a:lvl1pPr>
              <a:defRPr/>
            </a:lvl1pPr>
          </a:lstStyle>
          <a:p>
            <a:r>
              <a:rPr lang="en-US"/>
              <a:t>11: Conditional CIs</a:t>
            </a:r>
            <a:endParaRPr lang="en-US" dirty="0"/>
          </a:p>
        </p:txBody>
      </p:sp>
      <p:sp>
        <p:nvSpPr>
          <p:cNvPr id="7" name="Slide Number Placeholder 5"/>
          <p:cNvSpPr>
            <a:spLocks noGrp="1"/>
          </p:cNvSpPr>
          <p:nvPr>
            <p:ph type="sldNum" sz="quarter" idx="12"/>
          </p:nvPr>
        </p:nvSpPr>
        <p:spPr/>
        <p:txBody>
          <a:bodyPr/>
          <a:lstStyle>
            <a:lvl1pPr>
              <a:defRPr/>
            </a:lvl1pPr>
          </a:lstStyle>
          <a:p>
            <a:fld id="{439E4262-A672-5E4F-BB04-6AA6F76A1911}" type="slidenum">
              <a:rPr lang="en-US" smtClean="0"/>
              <a:t>‹N°›</a:t>
            </a:fld>
            <a:endParaRPr lang="en-US"/>
          </a:p>
        </p:txBody>
      </p:sp>
      <p:sp>
        <p:nvSpPr>
          <p:cNvPr id="8" name="Title Placeholder 1"/>
          <p:cNvSpPr>
            <a:spLocks noGrp="1" noChangeAspect="1"/>
          </p:cNvSpPr>
          <p:nvPr>
            <p:ph type="title"/>
          </p:nvPr>
        </p:nvSpPr>
        <p:spPr>
          <a:xfrm>
            <a:off x="457200" y="533400"/>
            <a:ext cx="8229600" cy="50323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 name="Text Placeholder 2"/>
          <p:cNvSpPr>
            <a:spLocks noGrp="1"/>
          </p:cNvSpPr>
          <p:nvPr>
            <p:ph idx="1"/>
          </p:nvPr>
        </p:nvSpPr>
        <p:spPr>
          <a:xfrm>
            <a:off x="457200" y="1254125"/>
            <a:ext cx="8229600" cy="52593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9668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0_Title Slide">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lvl1pPr>
              <a:defRPr/>
            </a:lvl1pPr>
          </a:lstStyle>
          <a:p>
            <a:fld id="{75413F59-6505-AB45-917C-85A3491FEF09}" type="datetimeFigureOut">
              <a:rPr lang="en-US" smtClean="0"/>
              <a:t>9/1/2018</a:t>
            </a:fld>
            <a:endParaRPr lang="en-US"/>
          </a:p>
        </p:txBody>
      </p:sp>
      <p:sp>
        <p:nvSpPr>
          <p:cNvPr id="6" name="Footer Placeholder 4"/>
          <p:cNvSpPr>
            <a:spLocks noGrp="1"/>
          </p:cNvSpPr>
          <p:nvPr>
            <p:ph type="ftr" sz="quarter" idx="11"/>
          </p:nvPr>
        </p:nvSpPr>
        <p:spPr/>
        <p:txBody>
          <a:bodyPr/>
          <a:lstStyle>
            <a:lvl1pPr>
              <a:defRPr/>
            </a:lvl1pPr>
          </a:lstStyle>
          <a:p>
            <a:r>
              <a:rPr lang="en-US"/>
              <a:t>11: Conditional CIs</a:t>
            </a:r>
            <a:endParaRPr lang="en-US" dirty="0"/>
          </a:p>
        </p:txBody>
      </p:sp>
      <p:sp>
        <p:nvSpPr>
          <p:cNvPr id="7" name="Slide Number Placeholder 5"/>
          <p:cNvSpPr>
            <a:spLocks noGrp="1"/>
          </p:cNvSpPr>
          <p:nvPr>
            <p:ph type="sldNum" sz="quarter" idx="12"/>
          </p:nvPr>
        </p:nvSpPr>
        <p:spPr/>
        <p:txBody>
          <a:bodyPr/>
          <a:lstStyle>
            <a:lvl1pPr>
              <a:defRPr/>
            </a:lvl1pPr>
          </a:lstStyle>
          <a:p>
            <a:fld id="{439E4262-A672-5E4F-BB04-6AA6F76A1911}" type="slidenum">
              <a:rPr lang="en-US" smtClean="0"/>
              <a:t>‹N°›</a:t>
            </a:fld>
            <a:endParaRPr lang="en-US"/>
          </a:p>
        </p:txBody>
      </p:sp>
      <p:sp>
        <p:nvSpPr>
          <p:cNvPr id="8" name="Title Placeholder 1"/>
          <p:cNvSpPr>
            <a:spLocks noGrp="1" noChangeAspect="1"/>
          </p:cNvSpPr>
          <p:nvPr>
            <p:ph type="title"/>
          </p:nvPr>
        </p:nvSpPr>
        <p:spPr>
          <a:xfrm>
            <a:off x="457200" y="533400"/>
            <a:ext cx="8229600" cy="50323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 name="Text Placeholder 2"/>
          <p:cNvSpPr>
            <a:spLocks noGrp="1"/>
          </p:cNvSpPr>
          <p:nvPr>
            <p:ph idx="1"/>
          </p:nvPr>
        </p:nvSpPr>
        <p:spPr>
          <a:xfrm>
            <a:off x="457200" y="1254125"/>
            <a:ext cx="8229600" cy="52593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0041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000099"/>
                </a:solidFill>
              </a:rPr>
              <a:t>Y Benjamini</a:t>
            </a:r>
            <a:endParaRPr lang="en-US" sz="1400">
              <a:solidFill>
                <a:srgbClr val="000099"/>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99"/>
                </a:solidFill>
              </a:rPr>
              <a:t>Louvain</a:t>
            </a:r>
            <a:r>
              <a:rPr lang="en-US" sz="1400">
                <a:solidFill>
                  <a:srgbClr val="000099"/>
                </a:solidFill>
              </a:rPr>
              <a:t> </a:t>
            </a:r>
            <a:r>
              <a:rPr lang="ja-JP" altLang="en-US" sz="1400">
                <a:solidFill>
                  <a:srgbClr val="000099"/>
                </a:solidFill>
                <a:latin typeface="Arial"/>
              </a:rPr>
              <a:t>‘</a:t>
            </a:r>
            <a:r>
              <a:rPr lang="en-US" sz="1400">
                <a:solidFill>
                  <a:srgbClr val="000099"/>
                </a:solidFill>
              </a:rPr>
              <a:t>05</a:t>
            </a:r>
          </a:p>
        </p:txBody>
      </p:sp>
      <p:sp>
        <p:nvSpPr>
          <p:cNvPr id="6" name="Slide Number Placeholder 5"/>
          <p:cNvSpPr>
            <a:spLocks noGrp="1"/>
          </p:cNvSpPr>
          <p:nvPr>
            <p:ph type="sldNum" sz="quarter" idx="12"/>
          </p:nvPr>
        </p:nvSpPr>
        <p:spPr/>
        <p:txBody>
          <a:bodyPr/>
          <a:lstStyle>
            <a:lvl1pPr>
              <a:defRPr/>
            </a:lvl1pPr>
          </a:lstStyle>
          <a:p>
            <a:r>
              <a:rPr lang="en-US">
                <a:solidFill>
                  <a:srgbClr val="000099"/>
                </a:solidFill>
              </a:rPr>
              <a:t>1</a:t>
            </a:r>
          </a:p>
        </p:txBody>
      </p:sp>
    </p:spTree>
    <p:extLst>
      <p:ext uri="{BB962C8B-B14F-4D97-AF65-F5344CB8AC3E}">
        <p14:creationId xmlns:p14="http://schemas.microsoft.com/office/powerpoint/2010/main" val="3836997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71722" name="Rectangle 10"/>
          <p:cNvSpPr>
            <a:spLocks noGrp="1" noChangeArrowheads="1"/>
          </p:cNvSpPr>
          <p:nvPr>
            <p:ph type="dt" sz="half" idx="2"/>
          </p:nvPr>
        </p:nvSpPr>
        <p:spPr>
          <a:xfrm>
            <a:off x="838200" y="6248400"/>
            <a:ext cx="1905000" cy="304800"/>
          </a:xfrm>
        </p:spPr>
        <p:txBody>
          <a:bodyPr/>
          <a:lstStyle>
            <a:lvl1pPr>
              <a:defRPr sz="1400"/>
            </a:lvl1pPr>
          </a:lstStyle>
          <a:p>
            <a:r>
              <a:rPr lang="en-US" dirty="0">
                <a:solidFill>
                  <a:srgbClr val="000099"/>
                </a:solidFill>
              </a:rPr>
              <a:t>Fall 2011</a:t>
            </a:r>
          </a:p>
        </p:txBody>
      </p:sp>
      <p:sp>
        <p:nvSpPr>
          <p:cNvPr id="371723" name="Rectangle 11"/>
          <p:cNvSpPr>
            <a:spLocks noGrp="1" noChangeArrowheads="1"/>
          </p:cNvSpPr>
          <p:nvPr>
            <p:ph type="ftr" sz="quarter" idx="3"/>
          </p:nvPr>
        </p:nvSpPr>
        <p:spPr>
          <a:xfrm>
            <a:off x="5867400" y="6248400"/>
            <a:ext cx="2895600" cy="457200"/>
          </a:xfrm>
        </p:spPr>
        <p:txBody>
          <a:bodyPr/>
          <a:lstStyle>
            <a:lvl1pPr>
              <a:defRPr sz="1400"/>
            </a:lvl1pPr>
          </a:lstStyle>
          <a:p>
            <a:r>
              <a:rPr lang="en-US" dirty="0">
                <a:solidFill>
                  <a:srgbClr val="000099"/>
                </a:solidFill>
              </a:rPr>
              <a:t>Berkeley L 1</a:t>
            </a:r>
          </a:p>
        </p:txBody>
      </p:sp>
      <p:sp>
        <p:nvSpPr>
          <p:cNvPr id="371724" name="Rectangle 12"/>
          <p:cNvSpPr>
            <a:spLocks noGrp="1" noChangeArrowheads="1"/>
          </p:cNvSpPr>
          <p:nvPr>
            <p:ph type="sldNum" sz="quarter" idx="4"/>
          </p:nvPr>
        </p:nvSpPr>
        <p:spPr>
          <a:xfrm>
            <a:off x="3733800" y="6248400"/>
            <a:ext cx="1905000" cy="457200"/>
          </a:xfrm>
        </p:spPr>
        <p:txBody>
          <a:bodyPr/>
          <a:lstStyle>
            <a:lvl1pPr>
              <a:defRPr/>
            </a:lvl1pPr>
          </a:lstStyle>
          <a:p>
            <a:fld id="{6BD33274-AE72-8E49-8D6C-C936F47F5E73}" type="slidenum">
              <a:rPr lang="en-US">
                <a:solidFill>
                  <a:srgbClr val="000099"/>
                </a:solidFill>
              </a:rPr>
              <a:pPr/>
              <a:t>‹N°›</a:t>
            </a:fld>
            <a:endParaRPr lang="en-US">
              <a:solidFill>
                <a:srgbClr val="000099"/>
              </a:solidFill>
            </a:endParaRPr>
          </a:p>
        </p:txBody>
      </p:sp>
      <p:sp>
        <p:nvSpPr>
          <p:cNvPr id="371731" name="Rectangle 19"/>
          <p:cNvSpPr>
            <a:spLocks noGrp="1" noChangeArrowheads="1"/>
          </p:cNvSpPr>
          <p:nvPr>
            <p:ph type="ctrTitle" sz="quarter"/>
          </p:nvPr>
        </p:nvSpPr>
        <p:spPr>
          <a:xfrm>
            <a:off x="914400" y="1524000"/>
            <a:ext cx="7772400" cy="1143000"/>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pPr lvl="0"/>
            <a:r>
              <a:rPr lang="en-US" noProof="0"/>
              <a:t>Click to edit Master title style</a:t>
            </a:r>
          </a:p>
        </p:txBody>
      </p:sp>
      <p:sp>
        <p:nvSpPr>
          <p:cNvPr id="371732" name="Rectangle 20"/>
          <p:cNvSpPr>
            <a:spLocks noGrp="1" noChangeArrowheads="1"/>
          </p:cNvSpPr>
          <p:nvPr>
            <p:ph type="subTitle" sz="quarter" idx="1"/>
          </p:nvPr>
        </p:nvSpPr>
        <p:spPr>
          <a:xfrm>
            <a:off x="914400" y="3276600"/>
            <a:ext cx="6400800" cy="17526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marL="0" indent="0">
              <a:buFontTx/>
              <a:buNone/>
              <a:defRPr/>
            </a:lvl1pPr>
          </a:lstStyle>
          <a:p>
            <a:pPr lvl="0"/>
            <a:r>
              <a:rPr lang="en-US" noProof="0"/>
              <a:t>Click to edit Master subtitle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lvl1pPr>
              <a:defRPr/>
            </a:lvl1pPr>
          </a:lstStyle>
          <a:p>
            <a:r>
              <a:rPr lang="en-US"/>
              <a:t>YB Calcutta 28.12.12</a:t>
            </a:r>
          </a:p>
        </p:txBody>
      </p:sp>
      <p:sp>
        <p:nvSpPr>
          <p:cNvPr id="6" name="Footer Placeholder 4"/>
          <p:cNvSpPr>
            <a:spLocks noGrp="1"/>
          </p:cNvSpPr>
          <p:nvPr>
            <p:ph type="ftr" sz="quarter" idx="11"/>
          </p:nvPr>
        </p:nvSpPr>
        <p:spPr>
          <a:xfrm>
            <a:off x="3429000" y="19050"/>
            <a:ext cx="4114800" cy="328613"/>
          </a:xfrm>
          <a:prstGeom prst="rect">
            <a:avLst/>
          </a:prstGeom>
        </p:spPr>
        <p:txBody>
          <a:bodyPr/>
          <a:lstStyle>
            <a:lvl1pPr>
              <a:defRPr/>
            </a:lvl1pPr>
          </a:lstStyle>
          <a:p>
            <a:r>
              <a:rPr lang="en-US" dirty="0"/>
              <a:t>17:fMRI</a:t>
            </a:r>
          </a:p>
        </p:txBody>
      </p:sp>
      <p:sp>
        <p:nvSpPr>
          <p:cNvPr id="7" name="Slide Number Placeholder 5"/>
          <p:cNvSpPr>
            <a:spLocks noGrp="1"/>
          </p:cNvSpPr>
          <p:nvPr>
            <p:ph type="sldNum" sz="quarter" idx="12"/>
          </p:nvPr>
        </p:nvSpPr>
        <p:spPr/>
        <p:txBody>
          <a:bodyPr/>
          <a:lstStyle>
            <a:lvl1pPr>
              <a:defRPr/>
            </a:lvl1pPr>
          </a:lstStyle>
          <a:p>
            <a:fld id="{32587A7B-948E-FB44-B82E-95B31AE766F9}" type="slidenum">
              <a:rPr lang="en-US" smtClean="0"/>
              <a:t>‹N°›</a:t>
            </a:fld>
            <a:endParaRPr lang="en-US"/>
          </a:p>
        </p:txBody>
      </p:sp>
      <p:sp>
        <p:nvSpPr>
          <p:cNvPr id="8" name="Title Placeholder 1"/>
          <p:cNvSpPr>
            <a:spLocks noGrp="1" noChangeAspect="1"/>
          </p:cNvSpPr>
          <p:nvPr>
            <p:ph type="title"/>
          </p:nvPr>
        </p:nvSpPr>
        <p:spPr>
          <a:xfrm>
            <a:off x="457200" y="533400"/>
            <a:ext cx="8229600" cy="50323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 name="Text Placeholder 2"/>
          <p:cNvSpPr>
            <a:spLocks noGrp="1"/>
          </p:cNvSpPr>
          <p:nvPr>
            <p:ph idx="1"/>
          </p:nvPr>
        </p:nvSpPr>
        <p:spPr>
          <a:xfrm>
            <a:off x="457200" y="1254125"/>
            <a:ext cx="8229600" cy="52593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737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YB </a:t>
            </a:r>
            <a:endParaRPr lang="en-US" sz="1400"/>
          </a:p>
        </p:txBody>
      </p:sp>
      <p:sp>
        <p:nvSpPr>
          <p:cNvPr id="3" name="Footer Placeholder 2"/>
          <p:cNvSpPr>
            <a:spLocks noGrp="1"/>
          </p:cNvSpPr>
          <p:nvPr>
            <p:ph type="ftr" sz="quarter" idx="11"/>
          </p:nvPr>
        </p:nvSpPr>
        <p:spPr/>
        <p:txBody>
          <a:bodyPr/>
          <a:lstStyle>
            <a:lvl1pPr>
              <a:defRPr/>
            </a:lvl1pPr>
          </a:lstStyle>
          <a:p>
            <a:r>
              <a:rPr lang="en-US"/>
              <a:t>Florence </a:t>
            </a:r>
            <a:r>
              <a:rPr lang="ja-JP" altLang="en-US">
                <a:latin typeface="+mn-lt"/>
              </a:rPr>
              <a:t>‘</a:t>
            </a:r>
            <a:r>
              <a:rPr lang="en-US"/>
              <a:t>10</a:t>
            </a:r>
            <a:endParaRPr lang="en-US" sz="1400"/>
          </a:p>
        </p:txBody>
      </p:sp>
      <p:sp>
        <p:nvSpPr>
          <p:cNvPr id="4" name="Slide Number Placeholder 3"/>
          <p:cNvSpPr>
            <a:spLocks noGrp="1"/>
          </p:cNvSpPr>
          <p:nvPr>
            <p:ph type="sldNum" sz="quarter" idx="12"/>
          </p:nvPr>
        </p:nvSpPr>
        <p:spPr/>
        <p:txBody>
          <a:bodyPr/>
          <a:lstStyle>
            <a:lvl1pPr>
              <a:defRPr/>
            </a:lvl1pPr>
          </a:lstStyle>
          <a:p>
            <a:r>
              <a:rPr lang="en-US"/>
              <a:t>1</a:t>
            </a:r>
          </a:p>
        </p:txBody>
      </p:sp>
    </p:spTree>
    <p:extLst>
      <p:ext uri="{BB962C8B-B14F-4D97-AF65-F5344CB8AC3E}">
        <p14:creationId xmlns:p14="http://schemas.microsoft.com/office/powerpoint/2010/main" val="376375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lvl1pPr>
              <a:defRPr/>
            </a:lvl1pPr>
          </a:lstStyle>
          <a:p>
            <a:fld id="{75413F59-6505-AB45-917C-85A3491FEF09}" type="datetimeFigureOut">
              <a:rPr lang="en-US" smtClean="0"/>
              <a:t>9/1/2018</a:t>
            </a:fld>
            <a:endParaRPr lang="en-US"/>
          </a:p>
        </p:txBody>
      </p:sp>
      <p:sp>
        <p:nvSpPr>
          <p:cNvPr id="6" name="Footer Placeholder 4"/>
          <p:cNvSpPr>
            <a:spLocks noGrp="1"/>
          </p:cNvSpPr>
          <p:nvPr>
            <p:ph type="ftr" sz="quarter" idx="11"/>
          </p:nvPr>
        </p:nvSpPr>
        <p:spPr/>
        <p:txBody>
          <a:bodyPr/>
          <a:lstStyle>
            <a:lvl1pPr>
              <a:defRPr/>
            </a:lvl1pPr>
          </a:lstStyle>
          <a:p>
            <a:r>
              <a:rPr lang="en-US"/>
              <a:t>11: Conditional CIs</a:t>
            </a:r>
            <a:endParaRPr lang="en-US" dirty="0"/>
          </a:p>
        </p:txBody>
      </p:sp>
      <p:sp>
        <p:nvSpPr>
          <p:cNvPr id="7" name="Slide Number Placeholder 5"/>
          <p:cNvSpPr>
            <a:spLocks noGrp="1"/>
          </p:cNvSpPr>
          <p:nvPr>
            <p:ph type="sldNum" sz="quarter" idx="12"/>
          </p:nvPr>
        </p:nvSpPr>
        <p:spPr/>
        <p:txBody>
          <a:bodyPr/>
          <a:lstStyle>
            <a:lvl1pPr>
              <a:defRPr/>
            </a:lvl1pPr>
          </a:lstStyle>
          <a:p>
            <a:fld id="{439E4262-A672-5E4F-BB04-6AA6F76A1911}" type="slidenum">
              <a:rPr lang="en-US" smtClean="0"/>
              <a:t>‹N°›</a:t>
            </a:fld>
            <a:endParaRPr lang="en-US"/>
          </a:p>
        </p:txBody>
      </p:sp>
      <p:sp>
        <p:nvSpPr>
          <p:cNvPr id="8" name="Title Placeholder 1"/>
          <p:cNvSpPr>
            <a:spLocks noGrp="1" noChangeAspect="1"/>
          </p:cNvSpPr>
          <p:nvPr>
            <p:ph type="title"/>
          </p:nvPr>
        </p:nvSpPr>
        <p:spPr>
          <a:xfrm>
            <a:off x="457200" y="533400"/>
            <a:ext cx="8229600" cy="50323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 name="Text Placeholder 2"/>
          <p:cNvSpPr>
            <a:spLocks noGrp="1"/>
          </p:cNvSpPr>
          <p:nvPr>
            <p:ph idx="1"/>
          </p:nvPr>
        </p:nvSpPr>
        <p:spPr>
          <a:xfrm>
            <a:off x="457200" y="1254125"/>
            <a:ext cx="8229600" cy="52593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435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lvl1pPr>
              <a:defRPr/>
            </a:lvl1pPr>
          </a:lstStyle>
          <a:p>
            <a:fld id="{75413F59-6505-AB45-917C-85A3491FEF09}" type="datetimeFigureOut">
              <a:rPr lang="en-US" smtClean="0"/>
              <a:t>9/1/2018</a:t>
            </a:fld>
            <a:endParaRPr lang="en-US"/>
          </a:p>
        </p:txBody>
      </p:sp>
      <p:sp>
        <p:nvSpPr>
          <p:cNvPr id="6" name="Footer Placeholder 4"/>
          <p:cNvSpPr>
            <a:spLocks noGrp="1"/>
          </p:cNvSpPr>
          <p:nvPr>
            <p:ph type="ftr" sz="quarter" idx="11"/>
          </p:nvPr>
        </p:nvSpPr>
        <p:spPr/>
        <p:txBody>
          <a:bodyPr/>
          <a:lstStyle>
            <a:lvl1pPr>
              <a:defRPr/>
            </a:lvl1pPr>
          </a:lstStyle>
          <a:p>
            <a:r>
              <a:rPr lang="en-US"/>
              <a:t>11: Conditional CIs</a:t>
            </a:r>
            <a:endParaRPr lang="en-US" dirty="0"/>
          </a:p>
        </p:txBody>
      </p:sp>
      <p:sp>
        <p:nvSpPr>
          <p:cNvPr id="7" name="Slide Number Placeholder 5"/>
          <p:cNvSpPr>
            <a:spLocks noGrp="1"/>
          </p:cNvSpPr>
          <p:nvPr>
            <p:ph type="sldNum" sz="quarter" idx="12"/>
          </p:nvPr>
        </p:nvSpPr>
        <p:spPr/>
        <p:txBody>
          <a:bodyPr/>
          <a:lstStyle>
            <a:lvl1pPr>
              <a:defRPr/>
            </a:lvl1pPr>
          </a:lstStyle>
          <a:p>
            <a:fld id="{439E4262-A672-5E4F-BB04-6AA6F76A1911}" type="slidenum">
              <a:rPr lang="en-US" smtClean="0"/>
              <a:t>‹N°›</a:t>
            </a:fld>
            <a:endParaRPr lang="en-US"/>
          </a:p>
        </p:txBody>
      </p:sp>
      <p:sp>
        <p:nvSpPr>
          <p:cNvPr id="8" name="Title Placeholder 1"/>
          <p:cNvSpPr>
            <a:spLocks noGrp="1" noChangeAspect="1"/>
          </p:cNvSpPr>
          <p:nvPr>
            <p:ph type="title"/>
          </p:nvPr>
        </p:nvSpPr>
        <p:spPr>
          <a:xfrm>
            <a:off x="457200" y="533400"/>
            <a:ext cx="8229600" cy="50323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 name="Text Placeholder 2"/>
          <p:cNvSpPr>
            <a:spLocks noGrp="1"/>
          </p:cNvSpPr>
          <p:nvPr>
            <p:ph idx="1"/>
          </p:nvPr>
        </p:nvSpPr>
        <p:spPr>
          <a:xfrm>
            <a:off x="457200" y="1254125"/>
            <a:ext cx="8229600" cy="52593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4353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5_Title Slide">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lvl1pPr>
              <a:defRPr/>
            </a:lvl1pPr>
          </a:lstStyle>
          <a:p>
            <a:fld id="{75413F59-6505-AB45-917C-85A3491FEF09}" type="datetimeFigureOut">
              <a:rPr lang="en-US" smtClean="0"/>
              <a:t>9/1/2018</a:t>
            </a:fld>
            <a:endParaRPr lang="en-US"/>
          </a:p>
        </p:txBody>
      </p:sp>
      <p:sp>
        <p:nvSpPr>
          <p:cNvPr id="6" name="Footer Placeholder 4"/>
          <p:cNvSpPr>
            <a:spLocks noGrp="1"/>
          </p:cNvSpPr>
          <p:nvPr>
            <p:ph type="ftr" sz="quarter" idx="11"/>
          </p:nvPr>
        </p:nvSpPr>
        <p:spPr/>
        <p:txBody>
          <a:bodyPr/>
          <a:lstStyle>
            <a:lvl1pPr>
              <a:defRPr/>
            </a:lvl1pPr>
          </a:lstStyle>
          <a:p>
            <a:r>
              <a:rPr lang="en-US"/>
              <a:t>11: Conditional CIs</a:t>
            </a:r>
            <a:endParaRPr lang="en-US" dirty="0"/>
          </a:p>
        </p:txBody>
      </p:sp>
      <p:sp>
        <p:nvSpPr>
          <p:cNvPr id="7" name="Slide Number Placeholder 5"/>
          <p:cNvSpPr>
            <a:spLocks noGrp="1"/>
          </p:cNvSpPr>
          <p:nvPr>
            <p:ph type="sldNum" sz="quarter" idx="12"/>
          </p:nvPr>
        </p:nvSpPr>
        <p:spPr/>
        <p:txBody>
          <a:bodyPr/>
          <a:lstStyle>
            <a:lvl1pPr>
              <a:defRPr/>
            </a:lvl1pPr>
          </a:lstStyle>
          <a:p>
            <a:fld id="{439E4262-A672-5E4F-BB04-6AA6F76A1911}" type="slidenum">
              <a:rPr lang="en-US" smtClean="0"/>
              <a:t>‹N°›</a:t>
            </a:fld>
            <a:endParaRPr lang="en-US"/>
          </a:p>
        </p:txBody>
      </p:sp>
      <p:sp>
        <p:nvSpPr>
          <p:cNvPr id="8" name="Title Placeholder 1"/>
          <p:cNvSpPr>
            <a:spLocks noGrp="1" noChangeAspect="1"/>
          </p:cNvSpPr>
          <p:nvPr>
            <p:ph type="title"/>
          </p:nvPr>
        </p:nvSpPr>
        <p:spPr>
          <a:xfrm>
            <a:off x="457200" y="533400"/>
            <a:ext cx="8229600" cy="50323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 name="Text Placeholder 2"/>
          <p:cNvSpPr>
            <a:spLocks noGrp="1"/>
          </p:cNvSpPr>
          <p:nvPr>
            <p:ph idx="1"/>
          </p:nvPr>
        </p:nvSpPr>
        <p:spPr>
          <a:xfrm>
            <a:off x="457200" y="1254125"/>
            <a:ext cx="8229600" cy="52593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8382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7_Title Slide">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lvl1pPr>
              <a:defRPr/>
            </a:lvl1pPr>
          </a:lstStyle>
          <a:p>
            <a:fld id="{75413F59-6505-AB45-917C-85A3491FEF09}" type="datetimeFigureOut">
              <a:rPr lang="en-US" smtClean="0"/>
              <a:t>9/1/2018</a:t>
            </a:fld>
            <a:endParaRPr lang="en-US"/>
          </a:p>
        </p:txBody>
      </p:sp>
      <p:sp>
        <p:nvSpPr>
          <p:cNvPr id="6" name="Footer Placeholder 4"/>
          <p:cNvSpPr>
            <a:spLocks noGrp="1"/>
          </p:cNvSpPr>
          <p:nvPr>
            <p:ph type="ftr" sz="quarter" idx="11"/>
          </p:nvPr>
        </p:nvSpPr>
        <p:spPr/>
        <p:txBody>
          <a:bodyPr/>
          <a:lstStyle>
            <a:lvl1pPr>
              <a:defRPr/>
            </a:lvl1pPr>
          </a:lstStyle>
          <a:p>
            <a:r>
              <a:rPr lang="en-US"/>
              <a:t>11: Conditional CIs</a:t>
            </a:r>
            <a:endParaRPr lang="en-US" dirty="0"/>
          </a:p>
        </p:txBody>
      </p:sp>
      <p:sp>
        <p:nvSpPr>
          <p:cNvPr id="7" name="Slide Number Placeholder 5"/>
          <p:cNvSpPr>
            <a:spLocks noGrp="1"/>
          </p:cNvSpPr>
          <p:nvPr>
            <p:ph type="sldNum" sz="quarter" idx="12"/>
          </p:nvPr>
        </p:nvSpPr>
        <p:spPr/>
        <p:txBody>
          <a:bodyPr/>
          <a:lstStyle>
            <a:lvl1pPr>
              <a:defRPr/>
            </a:lvl1pPr>
          </a:lstStyle>
          <a:p>
            <a:fld id="{439E4262-A672-5E4F-BB04-6AA6F76A1911}" type="slidenum">
              <a:rPr lang="en-US" smtClean="0"/>
              <a:t>‹N°›</a:t>
            </a:fld>
            <a:endParaRPr lang="en-US"/>
          </a:p>
        </p:txBody>
      </p:sp>
      <p:sp>
        <p:nvSpPr>
          <p:cNvPr id="8" name="Title Placeholder 1"/>
          <p:cNvSpPr>
            <a:spLocks noGrp="1" noChangeAspect="1"/>
          </p:cNvSpPr>
          <p:nvPr>
            <p:ph type="title"/>
          </p:nvPr>
        </p:nvSpPr>
        <p:spPr>
          <a:xfrm>
            <a:off x="457200" y="533400"/>
            <a:ext cx="8229600" cy="50323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 name="Text Placeholder 2"/>
          <p:cNvSpPr>
            <a:spLocks noGrp="1"/>
          </p:cNvSpPr>
          <p:nvPr>
            <p:ph idx="1"/>
          </p:nvPr>
        </p:nvSpPr>
        <p:spPr>
          <a:xfrm>
            <a:off x="457200" y="1254125"/>
            <a:ext cx="8229600" cy="52593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8382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noChangeAspect="1"/>
          </p:cNvSpPr>
          <p:nvPr>
            <p:ph type="title"/>
          </p:nvPr>
        </p:nvSpPr>
        <p:spPr>
          <a:xfrm>
            <a:off x="457200" y="533400"/>
            <a:ext cx="8229600" cy="50323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254125"/>
            <a:ext cx="8229600" cy="52593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mn-lt"/>
                <a:ea typeface="+mn-ea"/>
                <a:cs typeface="+mn-cs"/>
              </a:defRPr>
            </a:lvl1pPr>
          </a:lstStyle>
          <a:p>
            <a:pPr defTabSz="914400" eaLnBrk="0" fontAlgn="base" hangingPunct="0">
              <a:spcBef>
                <a:spcPct val="20000"/>
              </a:spcBef>
              <a:spcAft>
                <a:spcPct val="0"/>
              </a:spcAft>
            </a:pPr>
            <a:r>
              <a:rPr lang="en-US" dirty="0">
                <a:latin typeface="Arial" charset="0"/>
                <a:ea typeface="ＭＳ Ｐゴシック" charset="0"/>
              </a:rPr>
              <a:t>YB</a:t>
            </a:r>
            <a:endParaRPr lang="en-US" sz="1400" dirty="0">
              <a:latin typeface="Arial" charset="0"/>
              <a:ea typeface="ＭＳ Ｐゴシック" charset="0"/>
            </a:endParaRPr>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cs typeface="+mn-cs"/>
              </a:defRPr>
            </a:lvl1pPr>
          </a:lstStyle>
          <a:p>
            <a:pPr defTabSz="914400" eaLnBrk="0" fontAlgn="base" hangingPunct="0">
              <a:spcBef>
                <a:spcPct val="20000"/>
              </a:spcBef>
              <a:spcAft>
                <a:spcPct val="0"/>
              </a:spcAft>
            </a:pPr>
            <a:r>
              <a:rPr lang="en-US" sz="1400" dirty="0">
                <a:latin typeface="Arial" charset="0"/>
                <a:ea typeface="ＭＳ Ｐゴシック" charset="0"/>
              </a:rPr>
              <a:t>Simultaneous &amp; Selective Inference 1</a:t>
            </a:r>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fontAlgn="auto">
              <a:spcBef>
                <a:spcPts val="0"/>
              </a:spcBef>
              <a:spcAft>
                <a:spcPts val="0"/>
              </a:spcAft>
              <a:defRPr sz="1400" b="1">
                <a:solidFill>
                  <a:schemeClr val="bg1"/>
                </a:solidFill>
                <a:latin typeface="+mn-lt"/>
                <a:ea typeface="+mn-ea"/>
                <a:cs typeface="+mn-cs"/>
              </a:defRPr>
            </a:lvl1pPr>
          </a:lstStyle>
          <a:p>
            <a:pPr defTabSz="914400" eaLnBrk="0" fontAlgn="base" hangingPunct="0">
              <a:spcBef>
                <a:spcPct val="20000"/>
              </a:spcBef>
              <a:spcAft>
                <a:spcPct val="0"/>
              </a:spcAft>
            </a:pPr>
            <a:r>
              <a:rPr lang="en-US" dirty="0">
                <a:latin typeface="Arial" charset="0"/>
                <a:ea typeface="ＭＳ Ｐゴシック" charset="0"/>
              </a:rPr>
              <a:t>1</a:t>
            </a: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14" r:id="rId4"/>
    <p:sldLayoutId id="2147483716" r:id="rId5"/>
    <p:sldLayoutId id="2147483717" r:id="rId6"/>
    <p:sldLayoutId id="2147483718" r:id="rId7"/>
    <p:sldLayoutId id="2147483720" r:id="rId8"/>
    <p:sldLayoutId id="2147483722" r:id="rId9"/>
    <p:sldLayoutId id="2147483723" r:id="rId10"/>
    <p:sldLayoutId id="2147483724" r:id="rId11"/>
    <p:sldLayoutId id="2147483725" r:id="rId12"/>
    <p:sldLayoutId id="2147483726" r:id="rId13"/>
  </p:sldLayoutIdLst>
  <p:hf sldNum="0" hdr="0"/>
  <p:txStyles>
    <p:titleStyle>
      <a:lvl1pPr algn="l" rtl="0" eaLnBrk="1" fontAlgn="base" hangingPunct="1">
        <a:spcBef>
          <a:spcPct val="0"/>
        </a:spcBef>
        <a:spcAft>
          <a:spcPct val="0"/>
        </a:spcAft>
        <a:defRPr sz="2800" kern="1200" spc="-100">
          <a:ln>
            <a:solidFill>
              <a:schemeClr val="accent6">
                <a:lumMod val="50000"/>
              </a:schemeClr>
            </a:solidFill>
          </a:ln>
          <a:solidFill>
            <a:schemeClr val="accent6">
              <a:lumMod val="50000"/>
            </a:schemeClr>
          </a:solidFill>
          <a:latin typeface="+mj-lt"/>
          <a:ea typeface="ＭＳ Ｐゴシック" charset="0"/>
          <a:cs typeface="ＭＳ Ｐゴシック" charset="0"/>
        </a:defRPr>
      </a:lvl1pPr>
      <a:lvl2pPr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9pPr>
    </p:titleStyle>
    <p:bodyStyle>
      <a:lvl1pPr marL="182563" indent="-182563" algn="l" rtl="0" eaLnBrk="1" fontAlgn="base" hangingPunct="1">
        <a:spcBef>
          <a:spcPct val="20000"/>
        </a:spcBef>
        <a:spcAft>
          <a:spcPct val="0"/>
        </a:spcAft>
        <a:buClr>
          <a:schemeClr val="accent1"/>
        </a:buClr>
        <a:buSzPct val="85000"/>
        <a:buFont typeface="Arial" charset="0"/>
        <a:buChar char="•"/>
        <a:defRPr sz="2400" kern="1200">
          <a:ln>
            <a:noFill/>
          </a:ln>
          <a:solidFill>
            <a:srgbClr val="000090"/>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charset="0"/>
        <a:buChar char="•"/>
        <a:defRPr sz="2400" kern="1200">
          <a:ln>
            <a:noFill/>
          </a:ln>
          <a:solidFill>
            <a:srgbClr val="000090"/>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sz="2400" kern="1200">
          <a:ln>
            <a:noFill/>
          </a:ln>
          <a:solidFill>
            <a:srgbClr val="000090"/>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charset="0"/>
        <a:buChar char="•"/>
        <a:defRPr kern="1200">
          <a:ln>
            <a:noFill/>
          </a:ln>
          <a:solidFill>
            <a:srgbClr val="000090"/>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kern="1200">
          <a:ln>
            <a:noFill/>
          </a:ln>
          <a:solidFill>
            <a:srgbClr val="000090"/>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e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5.tiff"/><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tiff"/><Relationship Id="rId1" Type="http://schemas.openxmlformats.org/officeDocument/2006/relationships/slideLayout" Target="../slideLayouts/slideLayout2.xml"/><Relationship Id="rId5" Type="http://schemas.openxmlformats.org/officeDocument/2006/relationships/image" Target="../media/image65.tiff"/><Relationship Id="rId4" Type="http://schemas.openxmlformats.org/officeDocument/2006/relationships/image" Target="../media/image64.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6.emf"/><Relationship Id="rId4" Type="http://schemas.openxmlformats.org/officeDocument/2006/relationships/oleObject" Target="../embeddings/oleObject3.bin"/></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tiff"/><Relationship Id="rId7" Type="http://schemas.openxmlformats.org/officeDocument/2006/relationships/image" Target="../media/image15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1.png"/></Relationships>
</file>

<file path=ppt/slides/_rels/slide90.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8667" y="754912"/>
            <a:ext cx="8537221" cy="1467293"/>
          </a:xfrm>
        </p:spPr>
        <p:txBody>
          <a:bodyPr>
            <a:normAutofit/>
          </a:bodyPr>
          <a:lstStyle/>
          <a:p>
            <a:pPr algn="ctr">
              <a:lnSpc>
                <a:spcPct val="150000"/>
              </a:lnSpc>
            </a:pPr>
            <a:r>
              <a:rPr lang="en-US" dirty="0">
                <a:solidFill>
                  <a:srgbClr val="C00000"/>
                </a:solidFill>
              </a:rPr>
              <a:t>Selective Inference</a:t>
            </a:r>
          </a:p>
        </p:txBody>
      </p:sp>
      <p:sp>
        <p:nvSpPr>
          <p:cNvPr id="3" name="Subtitle 2"/>
          <p:cNvSpPr>
            <a:spLocks noGrp="1"/>
          </p:cNvSpPr>
          <p:nvPr>
            <p:ph type="subTitle" idx="1"/>
          </p:nvPr>
        </p:nvSpPr>
        <p:spPr>
          <a:xfrm>
            <a:off x="338667" y="2222205"/>
            <a:ext cx="8537221" cy="3972573"/>
          </a:xfrm>
        </p:spPr>
        <p:txBody>
          <a:bodyPr>
            <a:normAutofit/>
          </a:bodyPr>
          <a:lstStyle/>
          <a:p>
            <a:pPr algn="ctr"/>
            <a:endParaRPr lang="en-US" dirty="0"/>
          </a:p>
          <a:p>
            <a:pPr algn="ctr"/>
            <a:r>
              <a:rPr lang="en-US" dirty="0">
                <a:solidFill>
                  <a:schemeClr val="tx1"/>
                </a:solidFill>
              </a:rPr>
              <a:t>Yoav </a:t>
            </a:r>
            <a:r>
              <a:rPr lang="en-US" dirty="0" err="1">
                <a:solidFill>
                  <a:schemeClr val="tx1"/>
                </a:solidFill>
              </a:rPr>
              <a:t>Benjamini</a:t>
            </a:r>
            <a:endParaRPr lang="en-US" dirty="0">
              <a:solidFill>
                <a:schemeClr val="tx1"/>
              </a:solidFill>
            </a:endParaRPr>
          </a:p>
          <a:p>
            <a:pPr algn="ctr"/>
            <a:r>
              <a:rPr lang="en-US" dirty="0">
                <a:solidFill>
                  <a:schemeClr val="tx1"/>
                </a:solidFill>
              </a:rPr>
              <a:t>Tel Aviv University</a:t>
            </a:r>
          </a:p>
          <a:p>
            <a:pPr algn="ctr"/>
            <a:r>
              <a:rPr lang="en-US" dirty="0">
                <a:solidFill>
                  <a:schemeClr val="tx1"/>
                </a:solidFill>
              </a:rPr>
              <a:t> </a:t>
            </a:r>
          </a:p>
          <a:p>
            <a:pPr algn="ctr"/>
            <a:r>
              <a:rPr lang="en-US" dirty="0">
                <a:solidFill>
                  <a:schemeClr val="accent1">
                    <a:lumMod val="75000"/>
                  </a:schemeClr>
                </a:solidFill>
              </a:rPr>
              <a:t>Swiss summer school at Villars-sur-</a:t>
            </a:r>
            <a:r>
              <a:rPr lang="en-US" dirty="0" err="1">
                <a:solidFill>
                  <a:schemeClr val="accent1">
                    <a:lumMod val="75000"/>
                  </a:schemeClr>
                </a:solidFill>
              </a:rPr>
              <a:t>Ollon</a:t>
            </a:r>
            <a:endParaRPr lang="en-US" dirty="0">
              <a:solidFill>
                <a:schemeClr val="accent1">
                  <a:lumMod val="75000"/>
                </a:schemeClr>
              </a:solidFill>
            </a:endParaRPr>
          </a:p>
          <a:p>
            <a:pPr algn="ctr"/>
            <a:r>
              <a:rPr lang="en-US" dirty="0">
                <a:solidFill>
                  <a:schemeClr val="accent1">
                    <a:lumMod val="75000"/>
                  </a:schemeClr>
                </a:solidFill>
              </a:rPr>
              <a:t>Lecture 3, September 4, 2018</a:t>
            </a:r>
          </a:p>
          <a:p>
            <a:pPr algn="ctr"/>
            <a:endParaRPr lang="en-US" sz="2000" dirty="0"/>
          </a:p>
          <a:p>
            <a:pPr algn="ctr"/>
            <a:r>
              <a:rPr lang="en-US" sz="2000" dirty="0">
                <a:solidFill>
                  <a:schemeClr val="accent2"/>
                </a:solidFill>
              </a:rPr>
              <a:t>Preparation Supported by  European Research Council grant: PSARPS</a:t>
            </a:r>
            <a:endParaRPr lang="en-US" sz="2000" dirty="0"/>
          </a:p>
          <a:p>
            <a:pPr algn="ctr"/>
            <a:r>
              <a:rPr lang="en-US" sz="2000" dirty="0" err="1">
                <a:solidFill>
                  <a:schemeClr val="accent2"/>
                </a:solidFill>
              </a:rPr>
              <a:t>www.replicability.tau.il</a:t>
            </a:r>
            <a:endParaRPr lang="en-US" sz="2000" dirty="0"/>
          </a:p>
          <a:p>
            <a:endParaRPr lang="en-US" dirty="0"/>
          </a:p>
        </p:txBody>
      </p:sp>
    </p:spTree>
    <p:extLst>
      <p:ext uri="{BB962C8B-B14F-4D97-AF65-F5344CB8AC3E}">
        <p14:creationId xmlns:p14="http://schemas.microsoft.com/office/powerpoint/2010/main" val="2652536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9826" name="Rectangle 2"/>
          <p:cNvSpPr>
            <a:spLocks noGrp="1" noChangeArrowheads="1"/>
          </p:cNvSpPr>
          <p:nvPr>
            <p:ph type="title"/>
          </p:nvPr>
        </p:nvSpPr>
        <p:spPr>
          <a:xfrm>
            <a:off x="228600" y="257572"/>
            <a:ext cx="8229600" cy="1143000"/>
          </a:xfrm>
        </p:spPr>
        <p:txBody>
          <a:bodyPr>
            <a:normAutofit/>
          </a:bodyPr>
          <a:lstStyle/>
          <a:p>
            <a:pPr>
              <a:defRPr/>
            </a:pPr>
            <a:r>
              <a:rPr lang="en-US" sz="3200" dirty="0">
                <a:solidFill>
                  <a:schemeClr val="accent2"/>
                </a:solidFill>
                <a:latin typeface="Arial" charset="0"/>
                <a:ea typeface="ＭＳ Ｐゴシック" charset="0"/>
              </a:rPr>
              <a:t>Selection adjusted testing of families</a:t>
            </a:r>
          </a:p>
        </p:txBody>
      </p:sp>
      <p:sp>
        <p:nvSpPr>
          <p:cNvPr id="1869827" name="Rectangle 3"/>
          <p:cNvSpPr>
            <a:spLocks noGrp="1" noChangeArrowheads="1"/>
          </p:cNvSpPr>
          <p:nvPr>
            <p:ph idx="1"/>
          </p:nvPr>
        </p:nvSpPr>
        <p:spPr>
          <a:xfrm>
            <a:off x="457200" y="1295400"/>
            <a:ext cx="8534400" cy="5211763"/>
          </a:xfrm>
        </p:spPr>
        <p:txBody>
          <a:bodyPr>
            <a:normAutofit/>
          </a:bodyPr>
          <a:lstStyle/>
          <a:p>
            <a:pPr>
              <a:buFontTx/>
              <a:buNone/>
              <a:defRPr/>
            </a:pPr>
            <a:r>
              <a:rPr lang="en-US" sz="2400" dirty="0">
                <a:ln>
                  <a:noFill/>
                </a:ln>
                <a:latin typeface="Arial" charset="0"/>
                <a:ea typeface="ＭＳ Ｐゴシック" charset="0"/>
              </a:rPr>
              <a:t>Let </a:t>
            </a:r>
            <a:r>
              <a:rPr lang="en-US" sz="2400" i="1" dirty="0" err="1">
                <a:ln>
                  <a:noFill/>
                </a:ln>
                <a:solidFill>
                  <a:srgbClr val="000000"/>
                </a:solidFill>
                <a:latin typeface="Arial" charset="0"/>
                <a:ea typeface="ＭＳ Ｐゴシック" charset="0"/>
              </a:rPr>
              <a:t>H</a:t>
            </a:r>
            <a:r>
              <a:rPr lang="en-US" sz="2400" i="1" baseline="-25000" dirty="0" err="1">
                <a:ln>
                  <a:noFill/>
                </a:ln>
                <a:solidFill>
                  <a:srgbClr val="000000"/>
                </a:solidFill>
                <a:latin typeface="Arial" charset="0"/>
                <a:ea typeface="ＭＳ Ｐゴシック" charset="0"/>
              </a:rPr>
              <a:t>ij</a:t>
            </a:r>
            <a:r>
              <a:rPr lang="en-US" sz="2400" dirty="0">
                <a:ln>
                  <a:noFill/>
                </a:ln>
                <a:latin typeface="Arial" charset="0"/>
                <a:ea typeface="ＭＳ Ｐゴシック" charset="0"/>
              </a:rPr>
              <a:t> be the the hypotheses in family F</a:t>
            </a:r>
            <a:r>
              <a:rPr lang="en-US" sz="2400" i="1" baseline="-25000" dirty="0">
                <a:ln>
                  <a:noFill/>
                </a:ln>
                <a:solidFill>
                  <a:srgbClr val="000000"/>
                </a:solidFill>
                <a:latin typeface="Arial" charset="0"/>
                <a:ea typeface="ＭＳ Ｐゴシック" charset="0"/>
              </a:rPr>
              <a:t>i</a:t>
            </a:r>
            <a:r>
              <a:rPr lang="en-US" sz="2400" i="1" dirty="0">
                <a:ln>
                  <a:noFill/>
                </a:ln>
                <a:latin typeface="Arial" charset="0"/>
                <a:ea typeface="ＭＳ Ｐゴシック" charset="0"/>
              </a:rPr>
              <a:t>, j=1,..m</a:t>
            </a:r>
            <a:r>
              <a:rPr lang="en-US" sz="2400" i="1" baseline="-25000" dirty="0">
                <a:ln>
                  <a:noFill/>
                </a:ln>
                <a:latin typeface="Arial" charset="0"/>
                <a:ea typeface="ＭＳ Ｐゴシック" charset="0"/>
              </a:rPr>
              <a:t>i </a:t>
            </a:r>
            <a:r>
              <a:rPr lang="en-US" sz="2400" i="1" dirty="0">
                <a:ln>
                  <a:noFill/>
                </a:ln>
                <a:latin typeface="Arial" charset="0"/>
                <a:ea typeface="ＭＳ Ｐゴシック" charset="0"/>
              </a:rPr>
              <a:t>; </a:t>
            </a:r>
            <a:r>
              <a:rPr lang="en-US" sz="2400" i="1" dirty="0" err="1">
                <a:ln>
                  <a:noFill/>
                </a:ln>
                <a:latin typeface="Arial" charset="0"/>
                <a:ea typeface="ＭＳ Ｐゴシック" charset="0"/>
              </a:rPr>
              <a:t>i</a:t>
            </a:r>
            <a:r>
              <a:rPr lang="en-US" sz="2400" i="1" dirty="0">
                <a:ln>
                  <a:noFill/>
                </a:ln>
                <a:latin typeface="Arial" charset="0"/>
                <a:ea typeface="ＭＳ Ｐゴシック" charset="0"/>
              </a:rPr>
              <a:t>=1,</a:t>
            </a:r>
            <a:r>
              <a:rPr lang="mr-IN" sz="2400" i="1" dirty="0">
                <a:ln>
                  <a:noFill/>
                </a:ln>
                <a:latin typeface="Arial" charset="0"/>
                <a:ea typeface="ＭＳ Ｐゴシック" charset="0"/>
              </a:rPr>
              <a:t>…</a:t>
            </a:r>
            <a:r>
              <a:rPr lang="en-US" sz="2400" i="1" dirty="0">
                <a:ln>
                  <a:noFill/>
                </a:ln>
                <a:latin typeface="Arial" charset="0"/>
                <a:ea typeface="ＭＳ Ｐゴシック" charset="0"/>
              </a:rPr>
              <a:t>,m</a:t>
            </a:r>
            <a:endParaRPr lang="en-US" sz="2400" i="1" dirty="0">
              <a:latin typeface="Arial" charset="0"/>
              <a:ea typeface="ＭＳ Ｐゴシック" charset="0"/>
            </a:endParaRPr>
          </a:p>
          <a:p>
            <a:pPr>
              <a:buFontTx/>
              <a:buNone/>
              <a:defRPr/>
            </a:pPr>
            <a:r>
              <a:rPr lang="en-US" sz="2400" dirty="0">
                <a:ln>
                  <a:noFill/>
                </a:ln>
                <a:latin typeface="Arial" charset="0"/>
                <a:ea typeface="ＭＳ Ｐゴシック" charset="0"/>
              </a:rPr>
              <a:t>   			with </a:t>
            </a:r>
            <a:r>
              <a:rPr lang="en-US" sz="2400" b="1" i="1" dirty="0">
                <a:ln>
                  <a:noFill/>
                </a:ln>
                <a:latin typeface="Arial" charset="0"/>
                <a:ea typeface="ＭＳ Ｐゴシック" charset="0"/>
              </a:rPr>
              <a:t>Y</a:t>
            </a:r>
            <a:r>
              <a:rPr lang="en-US" sz="2400" dirty="0">
                <a:latin typeface="Arial" charset="0"/>
                <a:ea typeface="ＭＳ Ｐゴシック" charset="0"/>
              </a:rPr>
              <a:t> ={ </a:t>
            </a:r>
            <a:r>
              <a:rPr lang="en-US" sz="2400" dirty="0" err="1">
                <a:latin typeface="Arial" charset="0"/>
                <a:ea typeface="ＭＳ Ｐゴシック" charset="0"/>
              </a:rPr>
              <a:t>Y</a:t>
            </a:r>
            <a:r>
              <a:rPr lang="en-US" sz="2400" baseline="-25000" dirty="0" err="1">
                <a:latin typeface="Arial" charset="0"/>
                <a:ea typeface="ＭＳ Ｐゴシック" charset="0"/>
              </a:rPr>
              <a:t>ij</a:t>
            </a:r>
            <a:r>
              <a:rPr lang="en-US" sz="2400" dirty="0">
                <a:latin typeface="Arial" charset="0"/>
                <a:ea typeface="ＭＳ Ｐゴシック" charset="0"/>
              </a:rPr>
              <a:t>}</a:t>
            </a:r>
            <a:r>
              <a:rPr lang="en-US" sz="2400" dirty="0">
                <a:ln>
                  <a:noFill/>
                </a:ln>
                <a:latin typeface="Arial" charset="0"/>
                <a:ea typeface="ＭＳ Ｐゴシック" charset="0"/>
              </a:rPr>
              <a:t> or with p-values </a:t>
            </a:r>
            <a:r>
              <a:rPr lang="en-US" sz="2400" b="1" i="1" dirty="0">
                <a:ln>
                  <a:noFill/>
                </a:ln>
                <a:latin typeface="Arial" charset="0"/>
                <a:ea typeface="ＭＳ Ｐゴシック" charset="0"/>
              </a:rPr>
              <a:t>P</a:t>
            </a:r>
            <a:r>
              <a:rPr lang="en-US" sz="2400" dirty="0">
                <a:ln>
                  <a:noFill/>
                </a:ln>
                <a:latin typeface="Arial" charset="0"/>
                <a:ea typeface="ＭＳ Ｐゴシック" charset="0"/>
              </a:rPr>
              <a:t>={ </a:t>
            </a:r>
            <a:r>
              <a:rPr lang="en-US" sz="2400" dirty="0" err="1">
                <a:ln>
                  <a:noFill/>
                </a:ln>
                <a:latin typeface="Arial" charset="0"/>
                <a:ea typeface="ＭＳ Ｐゴシック" charset="0"/>
              </a:rPr>
              <a:t>p</a:t>
            </a:r>
            <a:r>
              <a:rPr lang="en-US" sz="2400" baseline="-25000" dirty="0" err="1">
                <a:ln>
                  <a:noFill/>
                </a:ln>
                <a:latin typeface="Arial" charset="0"/>
                <a:ea typeface="ＭＳ Ｐゴシック" charset="0"/>
              </a:rPr>
              <a:t>ij</a:t>
            </a:r>
            <a:r>
              <a:rPr lang="en-US" sz="2400" dirty="0">
                <a:latin typeface="Arial" charset="0"/>
                <a:ea typeface="ＭＳ Ｐゴシック" charset="0"/>
              </a:rPr>
              <a:t>} )</a:t>
            </a:r>
            <a:endParaRPr lang="en-US" sz="2400" dirty="0">
              <a:ln>
                <a:noFill/>
              </a:ln>
              <a:latin typeface="Arial" charset="0"/>
              <a:ea typeface="ＭＳ Ｐゴシック" charset="0"/>
            </a:endParaRPr>
          </a:p>
          <a:p>
            <a:pPr>
              <a:buFontTx/>
              <a:buNone/>
              <a:defRPr/>
            </a:pPr>
            <a:r>
              <a:rPr lang="en-US" sz="2400" i="1" dirty="0">
                <a:solidFill>
                  <a:srgbClr val="000000"/>
                </a:solidFill>
                <a:latin typeface="Arial" charset="0"/>
                <a:ea typeface="ＭＳ Ｐゴシック" charset="0"/>
              </a:rPr>
              <a:t>S(</a:t>
            </a:r>
            <a:r>
              <a:rPr lang="en-US" sz="2400" b="1" i="1" dirty="0">
                <a:solidFill>
                  <a:srgbClr val="000000"/>
                </a:solidFill>
                <a:latin typeface="Arial" charset="0"/>
                <a:ea typeface="ＭＳ Ｐゴシック" charset="0"/>
              </a:rPr>
              <a:t>P</a:t>
            </a:r>
            <a:r>
              <a:rPr lang="en-US" sz="2400" i="1" dirty="0">
                <a:solidFill>
                  <a:srgbClr val="000000"/>
                </a:solidFill>
                <a:latin typeface="Arial" charset="0"/>
                <a:ea typeface="ＭＳ Ｐゴシック" charset="0"/>
              </a:rPr>
              <a:t>) </a:t>
            </a:r>
            <a:r>
              <a:rPr lang="en-US" sz="2400" dirty="0">
                <a:ln>
                  <a:noFill/>
                </a:ln>
                <a:latin typeface="Arial" charset="0"/>
                <a:ea typeface="ＭＳ Ｐゴシック" charset="0"/>
              </a:rPr>
              <a:t>is a selection procedure of families. </a:t>
            </a:r>
          </a:p>
          <a:p>
            <a:pPr>
              <a:buFontTx/>
              <a:buNone/>
              <a:defRPr/>
            </a:pPr>
            <a:r>
              <a:rPr lang="en-US" sz="2400" dirty="0">
                <a:ln>
                  <a:noFill/>
                </a:ln>
                <a:solidFill>
                  <a:srgbClr val="000000"/>
                </a:solidFill>
                <a:latin typeface="Arial" charset="0"/>
                <a:ea typeface="ＭＳ Ｐゴシック" charset="0"/>
              </a:rPr>
              <a:t>|</a:t>
            </a:r>
            <a:r>
              <a:rPr lang="en-US" sz="2400" i="1" dirty="0">
                <a:ln>
                  <a:noFill/>
                </a:ln>
                <a:solidFill>
                  <a:srgbClr val="000000"/>
                </a:solidFill>
                <a:latin typeface="Arial" charset="0"/>
                <a:ea typeface="ＭＳ Ｐゴシック" charset="0"/>
              </a:rPr>
              <a:t>S(</a:t>
            </a:r>
            <a:r>
              <a:rPr lang="en-US" sz="2400" b="1" i="1" dirty="0">
                <a:ln>
                  <a:noFill/>
                </a:ln>
                <a:solidFill>
                  <a:srgbClr val="000000"/>
                </a:solidFill>
                <a:latin typeface="Arial" charset="0"/>
                <a:ea typeface="ＭＳ Ｐゴシック" charset="0"/>
              </a:rPr>
              <a:t>P</a:t>
            </a:r>
            <a:r>
              <a:rPr lang="en-US" sz="2400" i="1" dirty="0">
                <a:ln>
                  <a:noFill/>
                </a:ln>
                <a:solidFill>
                  <a:srgbClr val="000000"/>
                </a:solidFill>
                <a:latin typeface="Arial" charset="0"/>
                <a:ea typeface="ＭＳ Ｐゴシック" charset="0"/>
              </a:rPr>
              <a:t>)</a:t>
            </a:r>
            <a:r>
              <a:rPr lang="en-US" sz="2400" dirty="0">
                <a:ln>
                  <a:noFill/>
                </a:ln>
                <a:solidFill>
                  <a:srgbClr val="000000"/>
                </a:solidFill>
                <a:latin typeface="Arial" charset="0"/>
                <a:ea typeface="ＭＳ Ｐゴシック" charset="0"/>
              </a:rPr>
              <a:t>|</a:t>
            </a:r>
            <a:r>
              <a:rPr lang="en-US" sz="2400" dirty="0">
                <a:ln>
                  <a:noFill/>
                </a:ln>
                <a:latin typeface="Arial" charset="0"/>
                <a:ea typeface="ＭＳ Ｐゴシック" charset="0"/>
              </a:rPr>
              <a:t> the (</a:t>
            </a:r>
            <a:r>
              <a:rPr lang="en-US" sz="2400" dirty="0">
                <a:ln>
                  <a:noFill/>
                </a:ln>
                <a:solidFill>
                  <a:schemeClr val="accent6">
                    <a:lumMod val="50000"/>
                  </a:schemeClr>
                </a:solidFill>
                <a:latin typeface="Arial" charset="0"/>
                <a:ea typeface="ＭＳ Ｐゴシック" charset="0"/>
              </a:rPr>
              <a:t>random</a:t>
            </a:r>
            <a:r>
              <a:rPr lang="en-US" sz="2400" dirty="0">
                <a:ln>
                  <a:noFill/>
                </a:ln>
                <a:latin typeface="Arial" charset="0"/>
                <a:ea typeface="ＭＳ Ｐゴシック" charset="0"/>
              </a:rPr>
              <a:t>) number of families selected.</a:t>
            </a:r>
          </a:p>
          <a:p>
            <a:pPr>
              <a:buFontTx/>
              <a:buNone/>
              <a:defRPr/>
            </a:pPr>
            <a:endParaRPr lang="en-US" sz="2400" dirty="0">
              <a:ln>
                <a:noFill/>
              </a:ln>
              <a:latin typeface="Arial" charset="0"/>
              <a:ea typeface="ＭＳ Ｐゴシック" charset="0"/>
            </a:endParaRPr>
          </a:p>
          <a:p>
            <a:pPr>
              <a:buFontTx/>
              <a:buNone/>
              <a:defRPr/>
            </a:pPr>
            <a:r>
              <a:rPr lang="en-US" sz="2400" dirty="0">
                <a:ln>
                  <a:noFill/>
                </a:ln>
                <a:latin typeface="Arial" charset="0"/>
                <a:ea typeface="ＭＳ Ｐゴシック" charset="0"/>
              </a:rPr>
              <a:t>The  control of error E(</a:t>
            </a:r>
            <a:r>
              <a:rPr lang="en-US" sz="2400" dirty="0">
                <a:ln>
                  <a:noFill/>
                </a:ln>
                <a:latin typeface="Lucida Calligraphy" charset="0"/>
                <a:ea typeface="ＭＳ Ｐゴシック" charset="0"/>
              </a:rPr>
              <a:t>C</a:t>
            </a:r>
            <a:r>
              <a:rPr lang="en-US" sz="2400" dirty="0">
                <a:ln>
                  <a:noFill/>
                </a:ln>
                <a:latin typeface="Arial" charset="0"/>
                <a:ea typeface="ＭＳ Ｐゴシック" charset="0"/>
              </a:rPr>
              <a:t>) (FDR, FWER, </a:t>
            </a:r>
            <a:r>
              <a:rPr lang="en-US" sz="2400" dirty="0">
                <a:ln>
                  <a:noFill/>
                </a:ln>
                <a:latin typeface="Arial" charset="0"/>
              </a:rPr>
              <a:t>F</a:t>
            </a:r>
            <a:r>
              <a:rPr lang="en-US" sz="2400" dirty="0">
                <a:ln>
                  <a:noFill/>
                </a:ln>
                <a:latin typeface="Arial" charset="0"/>
                <a:ea typeface="ＭＳ Ｐゴシック" charset="0"/>
              </a:rPr>
              <a:t>alse Exceedance rate and others) on the average </a:t>
            </a:r>
            <a:r>
              <a:rPr lang="en-US" sz="2400" dirty="0">
                <a:ln>
                  <a:noFill/>
                </a:ln>
                <a:solidFill>
                  <a:schemeClr val="accent1"/>
                </a:solidFill>
                <a:latin typeface="Arial" charset="0"/>
                <a:ea typeface="ＭＳ Ｐゴシック" charset="0"/>
              </a:rPr>
              <a:t>over the selected families</a:t>
            </a:r>
            <a:r>
              <a:rPr lang="en-US" sz="2400" dirty="0">
                <a:ln>
                  <a:noFill/>
                </a:ln>
                <a:latin typeface="Arial" charset="0"/>
                <a:ea typeface="ＭＳ Ｐゴシック" charset="0"/>
              </a:rPr>
              <a:t> means</a:t>
            </a:r>
          </a:p>
          <a:p>
            <a:pPr>
              <a:buFontTx/>
              <a:buNone/>
              <a:defRPr/>
            </a:pPr>
            <a:endParaRPr lang="en-US" sz="2400" dirty="0">
              <a:latin typeface="Arial" charset="0"/>
              <a:ea typeface="ＭＳ Ｐゴシック" charset="0"/>
            </a:endParaRPr>
          </a:p>
          <a:p>
            <a:pPr>
              <a:buFontTx/>
              <a:buNone/>
              <a:defRPr/>
            </a:pPr>
            <a:endParaRPr lang="en-US" sz="2400" dirty="0">
              <a:ln>
                <a:noFill/>
              </a:ln>
              <a:latin typeface="Arial" charset="0"/>
              <a:ea typeface="ＭＳ Ｐゴシック" charset="0"/>
            </a:endParaRPr>
          </a:p>
          <a:p>
            <a:pPr>
              <a:buFontTx/>
              <a:buNone/>
              <a:defRPr/>
            </a:pPr>
            <a:endParaRPr lang="en-US" sz="2400" dirty="0">
              <a:ln>
                <a:noFill/>
              </a:ln>
              <a:latin typeface="Arial" charset="0"/>
              <a:ea typeface="ＭＳ Ｐゴシック" charset="0"/>
            </a:endParaRPr>
          </a:p>
          <a:p>
            <a:pPr>
              <a:buFontTx/>
              <a:buNone/>
              <a:defRPr/>
            </a:pPr>
            <a:r>
              <a:rPr lang="en-US" sz="2400" dirty="0">
                <a:ln>
                  <a:noFill/>
                </a:ln>
                <a:latin typeface="Arial" charset="0"/>
                <a:ea typeface="ＭＳ Ｐゴシック" charset="0"/>
              </a:rPr>
              <a:t> BH over all hypotheses may be too liberal on the family level! </a:t>
            </a:r>
          </a:p>
        </p:txBody>
      </p:sp>
      <p:graphicFrame>
        <p:nvGraphicFramePr>
          <p:cNvPr id="59397" name="Object 4"/>
          <p:cNvGraphicFramePr>
            <a:graphicFrameLocks noChangeAspect="1"/>
          </p:cNvGraphicFramePr>
          <p:nvPr>
            <p:extLst/>
          </p:nvPr>
        </p:nvGraphicFramePr>
        <p:xfrm>
          <a:off x="3352800" y="4724400"/>
          <a:ext cx="1335087" cy="1095987"/>
        </p:xfrm>
        <a:graphic>
          <a:graphicData uri="http://schemas.openxmlformats.org/presentationml/2006/ole">
            <mc:AlternateContent xmlns:mc="http://schemas.openxmlformats.org/markup-compatibility/2006">
              <mc:Choice xmlns:v="urn:schemas-microsoft-com:vml" Requires="v">
                <p:oleObj spid="_x0000_s113676" name="Equation" r:id="rId4" imgW="914400" imgH="749300" progId="Equation.3">
                  <p:embed/>
                </p:oleObj>
              </mc:Choice>
              <mc:Fallback>
                <p:oleObj name="Equation" r:id="rId4" imgW="914400" imgH="749300" progId="Equation.3">
                  <p:embed/>
                  <p:pic>
                    <p:nvPicPr>
                      <p:cNvPr id="59397"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4724400"/>
                        <a:ext cx="1335087" cy="1095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887719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3138" name="Rectangle 2"/>
          <p:cNvSpPr>
            <a:spLocks noGrp="1" noChangeArrowheads="1"/>
          </p:cNvSpPr>
          <p:nvPr>
            <p:ph type="title"/>
          </p:nvPr>
        </p:nvSpPr>
        <p:spPr>
          <a:xfrm>
            <a:off x="457200" y="457200"/>
            <a:ext cx="8001000" cy="838200"/>
          </a:xfrm>
        </p:spPr>
        <p:txBody>
          <a:bodyPr>
            <a:normAutofit/>
          </a:bodyPr>
          <a:lstStyle/>
          <a:p>
            <a:pPr>
              <a:defRPr/>
            </a:pPr>
            <a:r>
              <a:rPr lang="en-US" sz="3200" dirty="0">
                <a:solidFill>
                  <a:schemeClr val="accent2"/>
                </a:solidFill>
                <a:latin typeface="Arial" charset="0"/>
                <a:ea typeface="ＭＳ Ｐゴシック" charset="0"/>
              </a:rPr>
              <a:t>(BH-q, BH-</a:t>
            </a:r>
            <a:r>
              <a:rPr lang="en-US" sz="3200" b="1" dirty="0" err="1">
                <a:solidFill>
                  <a:schemeClr val="accent2"/>
                </a:solidFill>
                <a:latin typeface="Arial" charset="0"/>
                <a:ea typeface="ＭＳ Ｐゴシック" charset="0"/>
              </a:rPr>
              <a:t>R</a:t>
            </a:r>
            <a:r>
              <a:rPr lang="en-US" sz="3200" dirty="0" err="1">
                <a:solidFill>
                  <a:schemeClr val="accent2"/>
                </a:solidFill>
                <a:latin typeface="Arial" charset="0"/>
                <a:ea typeface="ＭＳ Ｐゴシック" charset="0"/>
              </a:rPr>
              <a:t>q</a:t>
            </a:r>
            <a:r>
              <a:rPr lang="en-US" sz="3200" dirty="0">
                <a:solidFill>
                  <a:schemeClr val="accent2"/>
                </a:solidFill>
                <a:latin typeface="Arial" charset="0"/>
                <a:ea typeface="ＭＳ Ｐゴシック" charset="0"/>
              </a:rPr>
              <a:t>/m) - Hierarchical testing  </a:t>
            </a:r>
          </a:p>
        </p:txBody>
      </p:sp>
      <mc:AlternateContent xmlns:mc="http://schemas.openxmlformats.org/markup-compatibility/2006" xmlns:a14="http://schemas.microsoft.com/office/drawing/2010/main">
        <mc:Choice Requires="a14">
          <p:sp>
            <p:nvSpPr>
              <p:cNvPr id="1883139" name="Rectangle 3"/>
              <p:cNvSpPr>
                <a:spLocks noGrp="1" noChangeArrowheads="1"/>
              </p:cNvSpPr>
              <p:nvPr>
                <p:ph idx="1"/>
              </p:nvPr>
            </p:nvSpPr>
            <p:spPr>
              <a:xfrm>
                <a:off x="457200" y="1389856"/>
                <a:ext cx="8686800" cy="5391944"/>
              </a:xfrm>
            </p:spPr>
            <p:txBody>
              <a:bodyPr>
                <a:normAutofit fontScale="62500" lnSpcReduction="20000"/>
              </a:bodyPr>
              <a:lstStyle/>
              <a:p>
                <a:pPr marL="0" indent="0">
                  <a:lnSpc>
                    <a:spcPct val="120000"/>
                  </a:lnSpc>
                  <a:buNone/>
                  <a:defRPr/>
                </a:pPr>
                <a:r>
                  <a:rPr lang="en-US" sz="3800" dirty="0">
                    <a:ln>
                      <a:noFill/>
                    </a:ln>
                    <a:latin typeface="Arial" charset="0"/>
                    <a:ea typeface="ＭＳ Ｐゴシック" charset="0"/>
                  </a:rPr>
                  <a:t>Get p</a:t>
                </a:r>
                <a:r>
                  <a:rPr lang="en-US" sz="3800" dirty="0">
                    <a:latin typeface="Arial" charset="0"/>
                    <a:ea typeface="ＭＳ Ｐゴシック" charset="0"/>
                  </a:rPr>
                  <a:t>-</a:t>
                </a:r>
                <a:r>
                  <a:rPr lang="en-US" sz="3800" dirty="0">
                    <a:ln>
                      <a:noFill/>
                    </a:ln>
                    <a:latin typeface="Arial" charset="0"/>
                    <a:ea typeface="ＭＳ Ｐゴシック" charset="0"/>
                  </a:rPr>
                  <a:t>value for the intersection hypothesis </a:t>
                </a:r>
                <a14:m>
                  <m:oMath xmlns:m="http://schemas.openxmlformats.org/officeDocument/2006/math">
                    <m:nary>
                      <m:naryPr>
                        <m:chr m:val="⋂"/>
                        <m:supHide m:val="on"/>
                        <m:ctrlPr>
                          <a:rPr lang="en-US" sz="3800" i="1" smtClean="0">
                            <a:solidFill>
                              <a:schemeClr val="accent2"/>
                            </a:solidFill>
                            <a:latin typeface="Cambria Math" panose="02040503050406030204" pitchFamily="18" charset="0"/>
                            <a:ea typeface="ＭＳ Ｐゴシック" charset="0"/>
                          </a:rPr>
                        </m:ctrlPr>
                      </m:naryPr>
                      <m:sub>
                        <m:r>
                          <m:rPr>
                            <m:brk m:alnAt="7"/>
                          </m:rPr>
                          <a:rPr lang="en-US" sz="3800" i="1">
                            <a:solidFill>
                              <a:schemeClr val="accent2"/>
                            </a:solidFill>
                            <a:latin typeface="Cambria Math" charset="0"/>
                            <a:ea typeface="ＭＳ Ｐゴシック" charset="0"/>
                          </a:rPr>
                          <m:t>𝑗</m:t>
                        </m:r>
                      </m:sub>
                      <m:sup/>
                      <m:e>
                        <m:sSub>
                          <m:sSubPr>
                            <m:ctrlPr>
                              <a:rPr lang="en-US" sz="3800" i="1">
                                <a:solidFill>
                                  <a:schemeClr val="accent2"/>
                                </a:solidFill>
                                <a:latin typeface="Cambria Math" panose="02040503050406030204" pitchFamily="18" charset="0"/>
                                <a:ea typeface="ＭＳ Ｐゴシック" charset="0"/>
                              </a:rPr>
                            </m:ctrlPr>
                          </m:sSubPr>
                          <m:e>
                            <m:r>
                              <a:rPr lang="en-US" sz="3800" i="1">
                                <a:solidFill>
                                  <a:schemeClr val="accent2"/>
                                </a:solidFill>
                                <a:latin typeface="Cambria Math" charset="0"/>
                                <a:ea typeface="ＭＳ Ｐゴシック" charset="0"/>
                              </a:rPr>
                              <m:t>𝐻</m:t>
                            </m:r>
                          </m:e>
                          <m:sub>
                            <m:r>
                              <a:rPr lang="en-US" sz="3800" i="1">
                                <a:solidFill>
                                  <a:schemeClr val="accent2"/>
                                </a:solidFill>
                                <a:latin typeface="Cambria Math" charset="0"/>
                                <a:ea typeface="ＭＳ Ｐゴシック" charset="0"/>
                              </a:rPr>
                              <m:t>𝑖𝑗</m:t>
                            </m:r>
                          </m:sub>
                        </m:sSub>
                      </m:e>
                    </m:nary>
                    <m:r>
                      <a:rPr lang="en-US" sz="3800" i="1">
                        <a:latin typeface="Cambria Math" charset="0"/>
                        <a:ea typeface="ＭＳ Ｐゴシック" charset="0"/>
                      </a:rPr>
                      <m:t> </m:t>
                    </m:r>
                  </m:oMath>
                </a14:m>
                <a:r>
                  <a:rPr lang="en-US" sz="3800" dirty="0">
                    <a:ln>
                      <a:noFill/>
                    </a:ln>
                    <a:latin typeface="Arial" charset="0"/>
                    <a:ea typeface="ＭＳ Ｐゴシック" charset="0"/>
                  </a:rPr>
                  <a:t>in F</a:t>
                </a:r>
                <a:r>
                  <a:rPr lang="en-US" sz="3800" baseline="-25000" dirty="0">
                    <a:ln>
                      <a:noFill/>
                    </a:ln>
                    <a:latin typeface="Arial" charset="0"/>
                    <a:ea typeface="ＭＳ Ｐゴシック" charset="0"/>
                  </a:rPr>
                  <a:t>i</a:t>
                </a:r>
                <a:r>
                  <a:rPr lang="en-US" sz="3800" dirty="0">
                    <a:ln>
                      <a:noFill/>
                    </a:ln>
                    <a:latin typeface="Arial" charset="0"/>
                    <a:ea typeface="ＭＳ Ｐゴシック" charset="0"/>
                  </a:rPr>
                  <a:t> , using </a:t>
                </a:r>
                <a:r>
                  <a:rPr lang="en-US" sz="3800" dirty="0" err="1">
                    <a:ln>
                      <a:noFill/>
                    </a:ln>
                    <a:latin typeface="Arial" charset="0"/>
                    <a:ea typeface="ＭＳ Ｐゴシック" charset="0"/>
                  </a:rPr>
                  <a:t>Simes</a:t>
                </a:r>
                <a:endParaRPr lang="en-US" sz="3800" dirty="0">
                  <a:ln>
                    <a:noFill/>
                  </a:ln>
                  <a:latin typeface="Arial" charset="0"/>
                  <a:ea typeface="ＭＳ Ｐゴシック" charset="0"/>
                </a:endParaRPr>
              </a:p>
              <a:p>
                <a:pPr marL="0" indent="0">
                  <a:lnSpc>
                    <a:spcPct val="120000"/>
                  </a:lnSpc>
                  <a:buNone/>
                  <a:defRPr/>
                </a:pPr>
                <a:r>
                  <a:rPr lang="en-US" sz="3800" dirty="0">
                    <a:latin typeface="Arial" charset="0"/>
                    <a:ea typeface="ＭＳ Ｐゴシック" charset="0"/>
                  </a:rPr>
                  <a:t>		</a:t>
                </a:r>
                <a:r>
                  <a:rPr lang="en-US" sz="3800" i="1" dirty="0">
                    <a:solidFill>
                      <a:schemeClr val="accent2"/>
                    </a:solidFill>
                    <a:latin typeface="Arial" charset="0"/>
                    <a:ea typeface="ＭＳ Ｐゴシック" charset="0"/>
                  </a:rPr>
                  <a:t>p</a:t>
                </a:r>
                <a:r>
                  <a:rPr lang="en-US" sz="3800" i="1" baseline="-25000" dirty="0">
                    <a:solidFill>
                      <a:schemeClr val="accent2"/>
                    </a:solidFill>
                    <a:latin typeface="Arial" charset="0"/>
                    <a:ea typeface="ＭＳ Ｐゴシック" charset="0"/>
                  </a:rPr>
                  <a:t>i</a:t>
                </a:r>
                <a:r>
                  <a:rPr lang="en-US" sz="3800" i="1" dirty="0">
                    <a:solidFill>
                      <a:schemeClr val="accent2"/>
                    </a:solidFill>
                    <a:latin typeface="Arial" charset="0"/>
                    <a:ea typeface="ＭＳ Ｐゴシック" charset="0"/>
                  </a:rPr>
                  <a:t>=min( p</a:t>
                </a:r>
                <a:r>
                  <a:rPr lang="en-US" sz="3800" i="1" baseline="-25000" dirty="0">
                    <a:solidFill>
                      <a:schemeClr val="accent2"/>
                    </a:solidFill>
                    <a:latin typeface="Arial" charset="0"/>
                    <a:ea typeface="ＭＳ Ｐゴシック" charset="0"/>
                  </a:rPr>
                  <a:t>i(j)</a:t>
                </a:r>
                <a:r>
                  <a:rPr lang="en-US" sz="3800" i="1" dirty="0">
                    <a:solidFill>
                      <a:schemeClr val="accent2"/>
                    </a:solidFill>
                    <a:latin typeface="Arial" charset="0"/>
                    <a:ea typeface="ＭＳ Ｐゴシック" charset="0"/>
                  </a:rPr>
                  <a:t>m</a:t>
                </a:r>
                <a:r>
                  <a:rPr lang="en-US" sz="3800" i="1" baseline="-25000" dirty="0">
                    <a:solidFill>
                      <a:schemeClr val="accent2"/>
                    </a:solidFill>
                    <a:latin typeface="Arial" charset="0"/>
                    <a:ea typeface="ＭＳ Ｐゴシック" charset="0"/>
                  </a:rPr>
                  <a:t>i </a:t>
                </a:r>
                <a:r>
                  <a:rPr lang="en-US" sz="3800" i="1" dirty="0">
                    <a:solidFill>
                      <a:schemeClr val="accent2"/>
                    </a:solidFill>
                    <a:latin typeface="Arial" charset="0"/>
                    <a:ea typeface="ＭＳ Ｐゴシック" charset="0"/>
                  </a:rPr>
                  <a:t>/ j)</a:t>
                </a:r>
              </a:p>
              <a:p>
                <a:pPr marL="0" indent="0">
                  <a:lnSpc>
                    <a:spcPct val="120000"/>
                  </a:lnSpc>
                  <a:buNone/>
                  <a:defRPr/>
                </a:pPr>
                <a:r>
                  <a:rPr lang="en-US" sz="3800" dirty="0">
                    <a:latin typeface="Arial" charset="0"/>
                    <a:ea typeface="ＭＳ Ｐゴシック" charset="0"/>
                  </a:rPr>
                  <a:t>Test the families using BH-q with </a:t>
                </a:r>
                <a:r>
                  <a:rPr lang="en-US" sz="3800" i="1" dirty="0">
                    <a:latin typeface="Arial" charset="0"/>
                    <a:ea typeface="ＭＳ Ｐゴシック" charset="0"/>
                  </a:rPr>
                  <a:t>p</a:t>
                </a:r>
                <a:r>
                  <a:rPr lang="en-US" sz="3800" i="1" baseline="-25000" dirty="0">
                    <a:latin typeface="Arial" charset="0"/>
                    <a:ea typeface="ＭＳ Ｐゴシック" charset="0"/>
                  </a:rPr>
                  <a:t>i</a:t>
                </a:r>
                <a:r>
                  <a:rPr lang="en-US" sz="3800" dirty="0">
                    <a:latin typeface="Arial" charset="0"/>
                    <a:ea typeface="ＭＳ Ｐゴシック" charset="0"/>
                  </a:rPr>
                  <a:t>; select the rejected </a:t>
                </a:r>
                <a:r>
                  <a:rPr lang="en-US" sz="3800" b="1" dirty="0">
                    <a:solidFill>
                      <a:schemeClr val="accent2"/>
                    </a:solidFill>
                    <a:latin typeface="Arial" charset="0"/>
                    <a:ea typeface="ＭＳ Ｐゴシック" charset="0"/>
                  </a:rPr>
                  <a:t>R</a:t>
                </a:r>
                <a:r>
                  <a:rPr lang="en-US" sz="3800" dirty="0">
                    <a:latin typeface="Arial" charset="0"/>
                    <a:ea typeface="ＭＳ Ｐゴシック" charset="0"/>
                  </a:rPr>
                  <a:t>.</a:t>
                </a:r>
              </a:p>
              <a:p>
                <a:pPr marL="0" indent="0">
                  <a:lnSpc>
                    <a:spcPct val="120000"/>
                  </a:lnSpc>
                  <a:buNone/>
                  <a:defRPr/>
                </a:pPr>
                <a:r>
                  <a:rPr lang="en-US" sz="3800" dirty="0">
                    <a:ln>
                      <a:noFill/>
                    </a:ln>
                    <a:latin typeface="Arial" charset="0"/>
                    <a:ea typeface="ＭＳ Ｐゴシック" charset="0"/>
                  </a:rPr>
                  <a:t>Within each selected family use BH at level q*</a:t>
                </a:r>
                <a:r>
                  <a:rPr lang="en-US" sz="3800" dirty="0">
                    <a:ln>
                      <a:noFill/>
                    </a:ln>
                    <a:solidFill>
                      <a:schemeClr val="accent2"/>
                    </a:solidFill>
                    <a:latin typeface="Arial" charset="0"/>
                    <a:ea typeface="ＭＳ Ｐゴシック" charset="0"/>
                  </a:rPr>
                  <a:t>(</a:t>
                </a:r>
                <a:r>
                  <a:rPr lang="en-US" sz="3800" dirty="0">
                    <a:ln>
                      <a:noFill/>
                    </a:ln>
                    <a:latin typeface="Arial" charset="0"/>
                    <a:ea typeface="ＭＳ Ｐゴシック" charset="0"/>
                  </a:rPr>
                  <a:t> </a:t>
                </a:r>
                <a:r>
                  <a:rPr lang="en-US" sz="3800" b="1" dirty="0">
                    <a:ln>
                      <a:noFill/>
                    </a:ln>
                    <a:solidFill>
                      <a:schemeClr val="accent2"/>
                    </a:solidFill>
                    <a:latin typeface="Arial" charset="0"/>
                    <a:ea typeface="ＭＳ Ｐゴシック" charset="0"/>
                  </a:rPr>
                  <a:t>R </a:t>
                </a:r>
                <a:r>
                  <a:rPr lang="en-US" sz="3800" dirty="0">
                    <a:ln>
                      <a:noFill/>
                    </a:ln>
                    <a:solidFill>
                      <a:schemeClr val="accent2"/>
                    </a:solidFill>
                    <a:latin typeface="Arial" charset="0"/>
                    <a:ea typeface="ＭＳ Ｐゴシック" charset="0"/>
                  </a:rPr>
                  <a:t>/ m) </a:t>
                </a:r>
                <a:endParaRPr lang="en-US" sz="3800" dirty="0">
                  <a:ln>
                    <a:noFill/>
                  </a:ln>
                  <a:latin typeface="Arial" charset="0"/>
                  <a:ea typeface="ＭＳ Ｐゴシック" charset="0"/>
                </a:endParaRPr>
              </a:p>
              <a:p>
                <a:pPr>
                  <a:buFontTx/>
                  <a:buNone/>
                  <a:defRPr/>
                </a:pPr>
                <a:r>
                  <a:rPr lang="en-US" sz="3400" dirty="0">
                    <a:ln>
                      <a:noFill/>
                    </a:ln>
                    <a:latin typeface="Arial" charset="0"/>
                  </a:rPr>
                  <a:t>			</a:t>
                </a:r>
              </a:p>
              <a:p>
                <a:pPr>
                  <a:buFontTx/>
                  <a:buNone/>
                  <a:defRPr/>
                </a:pPr>
                <a:endParaRPr lang="en-US" dirty="0">
                  <a:ln>
                    <a:noFill/>
                  </a:ln>
                  <a:latin typeface="Arial" charset="0"/>
                </a:endParaRPr>
              </a:p>
              <a:p>
                <a:pPr>
                  <a:buFontTx/>
                  <a:buNone/>
                  <a:defRPr/>
                </a:pPr>
                <a:r>
                  <a:rPr lang="en-US" dirty="0">
                    <a:ln>
                      <a:noFill/>
                    </a:ln>
                    <a:latin typeface="Arial" charset="0"/>
                  </a:rPr>
                  <a:t>(1)			</a:t>
                </a:r>
              </a:p>
              <a:p>
                <a:pPr>
                  <a:buFontTx/>
                  <a:buNone/>
                  <a:defRPr/>
                </a:pPr>
                <a:r>
                  <a:rPr lang="en-US" dirty="0">
                    <a:ln>
                      <a:noFill/>
                    </a:ln>
                    <a:latin typeface="Arial" charset="0"/>
                  </a:rPr>
                  <a:t>							 </a:t>
                </a:r>
              </a:p>
              <a:p>
                <a:pPr>
                  <a:buFontTx/>
                  <a:buNone/>
                  <a:defRPr/>
                </a:pPr>
                <a:r>
                  <a:rPr lang="en-US" sz="3400" dirty="0">
                    <a:ln>
                      <a:noFill/>
                    </a:ln>
                    <a:latin typeface="Arial" charset="0"/>
                  </a:rPr>
                  <a:t>(2) FDR  ≤ q across families;    </a:t>
                </a:r>
              </a:p>
              <a:p>
                <a:pPr>
                  <a:lnSpc>
                    <a:spcPct val="120000"/>
                  </a:lnSpc>
                  <a:buFontTx/>
                  <a:buNone/>
                  <a:defRPr/>
                </a:pPr>
                <a:r>
                  <a:rPr lang="en-US" sz="3100" dirty="0">
                    <a:ln>
                      <a:noFill/>
                    </a:ln>
                    <a:latin typeface="Arial" charset="0"/>
                  </a:rPr>
                  <a:t>			</a:t>
                </a:r>
                <a:r>
                  <a:rPr lang="en-US" sz="1600" dirty="0">
                    <a:latin typeface="Arial" charset="0"/>
                  </a:rPr>
                  <a:t>                             		 </a:t>
                </a:r>
                <a:r>
                  <a:rPr lang="en-US" sz="2900" dirty="0">
                    <a:latin typeface="Arial" charset="0"/>
                  </a:rPr>
                  <a:t>YB &amp; </a:t>
                </a:r>
                <a:r>
                  <a:rPr lang="en-US" sz="2900" dirty="0" err="1">
                    <a:latin typeface="Arial" charset="0"/>
                  </a:rPr>
                  <a:t>Bogomolov</a:t>
                </a:r>
                <a:r>
                  <a:rPr lang="en-US" sz="2900" dirty="0">
                    <a:latin typeface="Arial" charset="0"/>
                  </a:rPr>
                  <a:t> ‘14</a:t>
                </a:r>
                <a:endParaRPr lang="en-US" sz="3600" dirty="0"/>
              </a:p>
              <a:p>
                <a:pPr>
                  <a:lnSpc>
                    <a:spcPct val="120000"/>
                  </a:lnSpc>
                  <a:buNone/>
                  <a:defRPr/>
                </a:pPr>
                <a:r>
                  <a:rPr lang="en-US" sz="3800" dirty="0" err="1"/>
                  <a:t>eQTL</a:t>
                </a:r>
                <a:r>
                  <a:rPr lang="en-US" sz="3800" dirty="0"/>
                  <a:t>: The </a:t>
                </a:r>
                <a:r>
                  <a:rPr lang="en-US" sz="3800" dirty="0" err="1"/>
                  <a:t>TreeQTL</a:t>
                </a:r>
                <a:r>
                  <a:rPr lang="en-US" sz="3800" dirty="0"/>
                  <a:t> application </a:t>
                </a:r>
                <a:r>
                  <a:rPr lang="en-US" sz="3600" dirty="0">
                    <a:latin typeface="Arial" charset="0"/>
                  </a:rPr>
                  <a:t>	</a:t>
                </a:r>
                <a:r>
                  <a:rPr lang="en-US" sz="3600" dirty="0"/>
                  <a:t> </a:t>
                </a:r>
              </a:p>
              <a:p>
                <a:pPr>
                  <a:lnSpc>
                    <a:spcPct val="120000"/>
                  </a:lnSpc>
                  <a:buNone/>
                  <a:defRPr/>
                </a:pPr>
                <a:r>
                  <a:rPr lang="en-US" sz="3600" dirty="0"/>
                  <a:t>		</a:t>
                </a:r>
                <a:r>
                  <a:rPr lang="en-US" dirty="0"/>
                  <a:t>Peterson, </a:t>
                </a:r>
                <a:r>
                  <a:rPr lang="en-US" dirty="0" err="1"/>
                  <a:t>Bogomolov</a:t>
                </a:r>
                <a:r>
                  <a:rPr lang="en-US" dirty="0"/>
                  <a:t>, YB &amp; </a:t>
                </a:r>
                <a:r>
                  <a:rPr lang="en-US" dirty="0" err="1"/>
                  <a:t>Sabatti</a:t>
                </a:r>
                <a:r>
                  <a:rPr lang="en-US" dirty="0"/>
                  <a:t> (</a:t>
                </a:r>
                <a:r>
                  <a:rPr lang="mr-IN" dirty="0"/>
                  <a:t>’</a:t>
                </a:r>
                <a:r>
                  <a:rPr lang="en-US" dirty="0"/>
                  <a:t>16; R Software: </a:t>
                </a:r>
                <a:r>
                  <a:rPr lang="en-US" dirty="0" err="1"/>
                  <a:t>TreeQTL</a:t>
                </a:r>
                <a:r>
                  <a:rPr lang="en-US" dirty="0"/>
                  <a:t> </a:t>
                </a:r>
                <a:r>
                  <a:rPr lang="mr-IN" dirty="0"/>
                  <a:t>’</a:t>
                </a:r>
                <a:r>
                  <a:rPr lang="en-US" dirty="0"/>
                  <a:t>16)</a:t>
                </a:r>
                <a:endParaRPr lang="en-US" dirty="0">
                  <a:latin typeface="Arial" charset="0"/>
                </a:endParaRPr>
              </a:p>
            </p:txBody>
          </p:sp>
        </mc:Choice>
        <mc:Fallback xmlns="">
          <p:sp>
            <p:nvSpPr>
              <p:cNvPr id="1883139" name="Rectangle 3"/>
              <p:cNvSpPr>
                <a:spLocks noGrp="1" noRot="1" noChangeAspect="1" noMove="1" noResize="1" noEditPoints="1" noAdjustHandles="1" noChangeArrowheads="1" noChangeShapeType="1" noTextEdit="1"/>
              </p:cNvSpPr>
              <p:nvPr>
                <p:ph idx="1"/>
              </p:nvPr>
            </p:nvSpPr>
            <p:spPr>
              <a:xfrm>
                <a:off x="457200" y="1389856"/>
                <a:ext cx="8686800" cy="5391944"/>
              </a:xfrm>
              <a:blipFill>
                <a:blip r:embed="rId3"/>
                <a:stretch>
                  <a:fillRect l="-1170" t="-79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2286000" y="3962400"/>
                <a:ext cx="3380508" cy="637097"/>
              </a:xfrm>
              <a:prstGeom prst="rect">
                <a:avLst/>
              </a:prstGeom>
              <a:noFill/>
            </p:spPr>
            <p:txBody>
              <a:bodyPr wrap="square" lIns="0" tIns="0" rIns="0" bIns="0" rtlCol="0">
                <a:spAutoFit/>
              </a:bodyPr>
              <a:lstStyle/>
              <a:p>
                <a14:m>
                  <m:oMath xmlns:m="http://schemas.openxmlformats.org/officeDocument/2006/math">
                    <m:r>
                      <a:rPr lang="en-US" sz="2400" b="0" i="1" smtClean="0">
                        <a:latin typeface="Cambria Math" charset="0"/>
                      </a:rPr>
                      <m:t>𝐸</m:t>
                    </m:r>
                    <m:d>
                      <m:dPr>
                        <m:ctrlPr>
                          <a:rPr lang="mr-IN" sz="2400" b="0" i="1" smtClean="0">
                            <a:latin typeface="Cambria Math" panose="02040503050406030204" pitchFamily="18" charset="0"/>
                          </a:rPr>
                        </m:ctrlPr>
                      </m:dPr>
                      <m:e>
                        <m:f>
                          <m:fPr>
                            <m:ctrlPr>
                              <a:rPr lang="mr-IN" sz="2400" b="0" i="1" smtClean="0">
                                <a:latin typeface="Cambria Math" panose="02040503050406030204" pitchFamily="18" charset="0"/>
                              </a:rPr>
                            </m:ctrlPr>
                          </m:fPr>
                          <m:num>
                            <m:nary>
                              <m:naryPr>
                                <m:chr m:val="∑"/>
                                <m:supHide m:val="on"/>
                                <m:ctrlPr>
                                  <a:rPr lang="mr-IN" sz="2400" b="0" i="1" smtClean="0">
                                    <a:latin typeface="Cambria Math" panose="02040503050406030204" pitchFamily="18" charset="0"/>
                                  </a:rPr>
                                </m:ctrlPr>
                              </m:naryPr>
                              <m:sub>
                                <m:r>
                                  <m:rPr>
                                    <m:brk m:alnAt="7"/>
                                  </m:rPr>
                                  <a:rPr lang="en-US" sz="2400" b="0" i="1" smtClean="0">
                                    <a:latin typeface="Cambria Math" charset="0"/>
                                  </a:rPr>
                                  <m:t>𝑖</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𝑆</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𝑃</m:t>
                                </m:r>
                                <m:r>
                                  <a:rPr lang="en-US" sz="2400" b="0" i="1" smtClean="0">
                                    <a:latin typeface="Cambria Math" charset="0"/>
                                    <a:ea typeface="Cambria Math" charset="0"/>
                                    <a:cs typeface="Cambria Math" charset="0"/>
                                  </a:rPr>
                                  <m:t>)</m:t>
                                </m:r>
                              </m:sub>
                              <m:sup/>
                              <m:e>
                                <m:sSub>
                                  <m:sSubPr>
                                    <m:ctrlPr>
                                      <a:rPr lang="en-US" sz="2400" b="0" i="1" smtClean="0">
                                        <a:latin typeface="Cambria Math" panose="02040503050406030204" pitchFamily="18" charset="0"/>
                                      </a:rPr>
                                    </m:ctrlPr>
                                  </m:sSubPr>
                                  <m:e>
                                    <m:r>
                                      <a:rPr lang="en-US" sz="2400" b="0" i="1" smtClean="0">
                                        <a:latin typeface="Cambria Math" charset="0"/>
                                      </a:rPr>
                                      <m:t>𝑄</m:t>
                                    </m:r>
                                  </m:e>
                                  <m:sub>
                                    <m:r>
                                      <a:rPr lang="en-US" sz="2400" b="0" i="1" smtClean="0">
                                        <a:latin typeface="Cambria Math" charset="0"/>
                                      </a:rPr>
                                      <m:t>𝑖</m:t>
                                    </m:r>
                                  </m:sub>
                                </m:sSub>
                              </m:e>
                            </m:nary>
                          </m:num>
                          <m:den>
                            <m:r>
                              <a:rPr lang="en-US" sz="2400" b="0" i="1" smtClean="0">
                                <a:latin typeface="Cambria Math" charset="0"/>
                              </a:rPr>
                              <m:t>|</m:t>
                            </m:r>
                            <m:r>
                              <a:rPr lang="en-US" sz="2400" b="0" i="1" smtClean="0">
                                <a:latin typeface="Cambria Math" charset="0"/>
                              </a:rPr>
                              <m:t>𝑆</m:t>
                            </m:r>
                            <m:d>
                              <m:dPr>
                                <m:ctrlPr>
                                  <a:rPr lang="en-US" sz="2400" b="0" i="1" smtClean="0">
                                    <a:latin typeface="Cambria Math" panose="02040503050406030204" pitchFamily="18" charset="0"/>
                                  </a:rPr>
                                </m:ctrlPr>
                              </m:dPr>
                              <m:e>
                                <m:r>
                                  <a:rPr lang="en-US" sz="2400" b="0" i="1" smtClean="0">
                                    <a:latin typeface="Cambria Math" charset="0"/>
                                  </a:rPr>
                                  <m:t>𝑃</m:t>
                                </m:r>
                              </m:e>
                            </m:d>
                            <m:r>
                              <a:rPr lang="en-US" sz="2400" b="0" i="1" smtClean="0">
                                <a:latin typeface="Cambria Math" charset="0"/>
                              </a:rPr>
                              <m:t>|</m:t>
                            </m:r>
                          </m:den>
                        </m:f>
                      </m:e>
                    </m:d>
                  </m:oMath>
                </a14:m>
                <a:r>
                  <a:rPr lang="en-US" sz="2400" dirty="0"/>
                  <a:t>=</a:t>
                </a:r>
                <a14:m>
                  <m:oMath xmlns:m="http://schemas.openxmlformats.org/officeDocument/2006/math">
                    <m:f>
                      <m:fPr>
                        <m:ctrlPr>
                          <a:rPr lang="mr-IN" sz="2400" i="1" smtClean="0">
                            <a:latin typeface="Cambria Math" panose="02040503050406030204" pitchFamily="18" charset="0"/>
                          </a:rPr>
                        </m:ctrlPr>
                      </m:fPr>
                      <m:num>
                        <m:r>
                          <a:rPr lang="en-US" sz="2400" b="0" i="1" smtClean="0">
                            <a:latin typeface="Cambria Math" charset="0"/>
                          </a:rPr>
                          <m:t>𝑞</m:t>
                        </m:r>
                      </m:num>
                      <m:den>
                        <m:r>
                          <a:rPr lang="en-US" sz="2400" b="0" i="1" smtClean="0">
                            <a:latin typeface="Cambria Math" charset="0"/>
                          </a:rPr>
                          <m:t>𝑚</m:t>
                        </m:r>
                      </m:den>
                    </m:f>
                    <m:nary>
                      <m:naryPr>
                        <m:chr m:val="∑"/>
                        <m:supHide m:val="on"/>
                        <m:ctrlPr>
                          <a:rPr lang="mr-IN" sz="2400" i="1" smtClean="0">
                            <a:latin typeface="Cambria Math" panose="02040503050406030204" pitchFamily="18" charset="0"/>
                          </a:rPr>
                        </m:ctrlPr>
                      </m:naryPr>
                      <m:sub>
                        <m:r>
                          <m:rPr>
                            <m:brk m:alnAt="7"/>
                          </m:rPr>
                          <a:rPr lang="en-US" sz="2400" b="0" i="1" smtClean="0">
                            <a:latin typeface="Cambria Math" charset="0"/>
                          </a:rPr>
                          <m:t>𝑖</m:t>
                        </m:r>
                      </m:sub>
                      <m:sup/>
                      <m:e>
                        <m:f>
                          <m:fPr>
                            <m:ctrlPr>
                              <a:rPr lang="mr-IN" sz="2400" i="1" smtClean="0">
                                <a:latin typeface="Cambria Math" panose="02040503050406030204" pitchFamily="18" charset="0"/>
                              </a:rPr>
                            </m:ctrlPr>
                          </m:fPr>
                          <m:num>
                            <m:sSub>
                              <m:sSubPr>
                                <m:ctrlPr>
                                  <a:rPr lang="en-US" sz="2400" i="1" smtClean="0">
                                    <a:latin typeface="Cambria Math" panose="02040503050406030204" pitchFamily="18" charset="0"/>
                                  </a:rPr>
                                </m:ctrlPr>
                              </m:sSubPr>
                              <m:e>
                                <m:r>
                                  <a:rPr lang="en-US" sz="2400" b="0" i="1" smtClean="0">
                                    <a:latin typeface="Cambria Math" charset="0"/>
                                  </a:rPr>
                                  <m:t>𝑚</m:t>
                                </m:r>
                              </m:e>
                              <m:sub>
                                <m:r>
                                  <a:rPr lang="en-US" sz="2400" b="0" i="1" smtClean="0">
                                    <a:latin typeface="Cambria Math" charset="0"/>
                                  </a:rPr>
                                  <m:t>0</m:t>
                                </m:r>
                                <m:r>
                                  <a:rPr lang="en-US" sz="2400" b="0" i="1" smtClean="0">
                                    <a:latin typeface="Cambria Math" charset="0"/>
                                  </a:rPr>
                                  <m:t>𝑖</m:t>
                                </m:r>
                              </m:sub>
                            </m:sSub>
                          </m:num>
                          <m:den>
                            <m:sSub>
                              <m:sSubPr>
                                <m:ctrlPr>
                                  <a:rPr lang="en-US" sz="2400" i="1" smtClean="0">
                                    <a:latin typeface="Cambria Math" panose="02040503050406030204" pitchFamily="18" charset="0"/>
                                  </a:rPr>
                                </m:ctrlPr>
                              </m:sSubPr>
                              <m:e>
                                <m:r>
                                  <a:rPr lang="en-US" sz="2400" b="0" i="1" smtClean="0">
                                    <a:latin typeface="Cambria Math" charset="0"/>
                                  </a:rPr>
                                  <m:t>𝑚</m:t>
                                </m:r>
                              </m:e>
                              <m:sub>
                                <m:r>
                                  <a:rPr lang="en-US" sz="2400" b="0" i="1" smtClean="0">
                                    <a:latin typeface="Cambria Math" charset="0"/>
                                  </a:rPr>
                                  <m:t>𝑖</m:t>
                                </m:r>
                              </m:sub>
                            </m:sSub>
                          </m:den>
                        </m:f>
                        <m:r>
                          <a:rPr lang="en-US" sz="2400" b="0" i="1" smtClean="0">
                            <a:latin typeface="Cambria Math" charset="0"/>
                          </a:rPr>
                          <m:t>≤</m:t>
                        </m:r>
                        <m:r>
                          <a:rPr lang="en-US" sz="2400" b="0" i="1" smtClean="0">
                            <a:latin typeface="Cambria Math" charset="0"/>
                          </a:rPr>
                          <m:t>𝑞</m:t>
                        </m:r>
                      </m:e>
                    </m:nary>
                  </m:oMath>
                </a14:m>
                <a:endParaRPr lang="en-US" sz="2400" dirty="0"/>
              </a:p>
            </p:txBody>
          </p:sp>
        </mc:Choice>
        <mc:Fallback xmlns="">
          <p:sp>
            <p:nvSpPr>
              <p:cNvPr id="2" name="TextBox 1"/>
              <p:cNvSpPr txBox="1">
                <a:spLocks noRot="1" noChangeAspect="1" noMove="1" noResize="1" noEditPoints="1" noAdjustHandles="1" noChangeArrowheads="1" noChangeShapeType="1" noTextEdit="1"/>
              </p:cNvSpPr>
              <p:nvPr/>
            </p:nvSpPr>
            <p:spPr>
              <a:xfrm>
                <a:off x="2286000" y="3962400"/>
                <a:ext cx="3380508" cy="637097"/>
              </a:xfrm>
              <a:prstGeom prst="rect">
                <a:avLst/>
              </a:prstGeom>
              <a:blipFill>
                <a:blip r:embed="rId4"/>
                <a:stretch>
                  <a:fillRect l="-3383" t="-80000" r="-1128" b="-130000"/>
                </a:stretch>
              </a:blipFill>
            </p:spPr>
            <p:txBody>
              <a:bodyPr/>
              <a:lstStyle/>
              <a:p>
                <a:r>
                  <a:rPr lang="en-US">
                    <a:noFill/>
                  </a:rPr>
                  <a:t> </a:t>
                </a:r>
              </a:p>
            </p:txBody>
          </p:sp>
        </mc:Fallback>
      </mc:AlternateContent>
    </p:spTree>
    <p:extLst>
      <p:ext uri="{BB962C8B-B14F-4D97-AF65-F5344CB8AC3E}">
        <p14:creationId xmlns:p14="http://schemas.microsoft.com/office/powerpoint/2010/main" val="217872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31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8313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8313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8313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8313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8313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8313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83139">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83139">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8313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err="1"/>
              <a:t>eQTL</a:t>
            </a:r>
            <a:r>
              <a:rPr lang="en-US" dirty="0"/>
              <a:t>: The </a:t>
            </a:r>
            <a:r>
              <a:rPr lang="en-US" dirty="0" err="1"/>
              <a:t>TreeQTL</a:t>
            </a:r>
            <a:r>
              <a:rPr lang="en-US" dirty="0"/>
              <a:t> application </a:t>
            </a:r>
          </a:p>
        </p:txBody>
      </p:sp>
      <p:sp>
        <p:nvSpPr>
          <p:cNvPr id="4" name="Rectangle 3"/>
          <p:cNvSpPr/>
          <p:nvPr/>
        </p:nvSpPr>
        <p:spPr>
          <a:xfrm>
            <a:off x="457200" y="1254125"/>
            <a:ext cx="8229600" cy="369332"/>
          </a:xfrm>
          <a:prstGeom prst="rect">
            <a:avLst/>
          </a:prstGeom>
        </p:spPr>
        <p:txBody>
          <a:bodyPr wrap="square">
            <a:spAutoFit/>
          </a:bodyPr>
          <a:lstStyle/>
          <a:p>
            <a:r>
              <a:rPr lang="en-US" dirty="0"/>
              <a:t> Peterson, </a:t>
            </a:r>
            <a:r>
              <a:rPr lang="en-US" dirty="0" err="1"/>
              <a:t>Bogomolov</a:t>
            </a:r>
            <a:r>
              <a:rPr lang="en-US" dirty="0"/>
              <a:t>, YB &amp; </a:t>
            </a:r>
            <a:r>
              <a:rPr lang="en-US" dirty="0" err="1"/>
              <a:t>Sabatti</a:t>
            </a:r>
            <a:r>
              <a:rPr lang="en-US" dirty="0"/>
              <a:t> (</a:t>
            </a:r>
            <a:r>
              <a:rPr lang="mr-IN" dirty="0"/>
              <a:t>’</a:t>
            </a:r>
            <a:r>
              <a:rPr lang="en-US" dirty="0"/>
              <a:t>16; R Software: </a:t>
            </a:r>
            <a:r>
              <a:rPr lang="en-US" dirty="0" err="1"/>
              <a:t>TreeQTL</a:t>
            </a:r>
            <a:r>
              <a:rPr lang="en-US" dirty="0"/>
              <a:t> </a:t>
            </a:r>
            <a:r>
              <a:rPr lang="mr-IN" dirty="0"/>
              <a:t>’</a:t>
            </a:r>
            <a:r>
              <a:rPr lang="en-US" dirty="0"/>
              <a:t>16)</a:t>
            </a:r>
          </a:p>
        </p:txBody>
      </p:sp>
      <p:pic>
        <p:nvPicPr>
          <p:cNvPr id="5" name="Content Placeholder 4"/>
          <p:cNvPicPr>
            <a:picLocks noGrp="1" noChangeAspect="1"/>
          </p:cNvPicPr>
          <p:nvPr>
            <p:ph idx="1"/>
          </p:nvPr>
        </p:nvPicPr>
        <p:blipFill rotWithShape="1">
          <a:blip r:embed="rId2"/>
          <a:srcRect l="4065" t="3956" r="73277" b="71334"/>
          <a:stretch/>
        </p:blipFill>
        <p:spPr>
          <a:xfrm>
            <a:off x="2297011" y="2734134"/>
            <a:ext cx="3117274" cy="2752947"/>
          </a:xfrm>
        </p:spPr>
      </p:pic>
      <p:pic>
        <p:nvPicPr>
          <p:cNvPr id="6" name="Content Placeholder 4"/>
          <p:cNvPicPr>
            <a:picLocks noChangeAspect="1"/>
          </p:cNvPicPr>
          <p:nvPr/>
        </p:nvPicPr>
        <p:blipFill rotWithShape="1">
          <a:blip r:embed="rId2"/>
          <a:srcRect l="5467" t="52638" r="73277" b="21546"/>
          <a:stretch/>
        </p:blipFill>
        <p:spPr>
          <a:xfrm>
            <a:off x="5389571" y="2734134"/>
            <a:ext cx="2921583" cy="2774596"/>
          </a:xfrm>
          <a:prstGeom prst="rect">
            <a:avLst/>
          </a:prstGeom>
        </p:spPr>
      </p:pic>
      <p:sp>
        <p:nvSpPr>
          <p:cNvPr id="9" name="TextBox 8"/>
          <p:cNvSpPr txBox="1"/>
          <p:nvPr/>
        </p:nvSpPr>
        <p:spPr>
          <a:xfrm>
            <a:off x="286211" y="1840944"/>
            <a:ext cx="8571577" cy="400110"/>
          </a:xfrm>
          <a:prstGeom prst="rect">
            <a:avLst/>
          </a:prstGeom>
          <a:noFill/>
        </p:spPr>
        <p:txBody>
          <a:bodyPr wrap="none" rtlCol="0">
            <a:spAutoFit/>
          </a:bodyPr>
          <a:lstStyle/>
          <a:p>
            <a:r>
              <a:rPr lang="en-US" sz="2000" dirty="0">
                <a:solidFill>
                  <a:srgbClr val="000090"/>
                </a:solidFill>
                <a:latin typeface="Arial" charset="0"/>
                <a:ea typeface="ＭＳ Ｐゴシック" charset="0"/>
                <a:cs typeface="ＭＳ Ｐゴシック" charset="0"/>
              </a:rPr>
              <a:t>Error-rate control: over-all (</a:t>
            </a:r>
            <a:r>
              <a:rPr lang="en-US" sz="2000" dirty="0" err="1">
                <a:solidFill>
                  <a:srgbClr val="000090"/>
                </a:solidFill>
                <a:latin typeface="Arial" charset="0"/>
                <a:ea typeface="ＭＳ Ｐゴシック" charset="0"/>
                <a:cs typeface="ＭＳ Ｐゴシック" charset="0"/>
              </a:rPr>
              <a:t>gFDR</a:t>
            </a:r>
            <a:r>
              <a:rPr lang="en-US" sz="2000" dirty="0">
                <a:solidFill>
                  <a:srgbClr val="000090"/>
                </a:solidFill>
                <a:latin typeface="Arial" charset="0"/>
                <a:ea typeface="ＭＳ Ｐゴシック" charset="0"/>
                <a:cs typeface="ＭＳ Ｐゴシック" charset="0"/>
              </a:rPr>
              <a:t>) and averaged over the selected (</a:t>
            </a:r>
            <a:r>
              <a:rPr lang="en-US" sz="2000" dirty="0" err="1">
                <a:solidFill>
                  <a:srgbClr val="000090"/>
                </a:solidFill>
                <a:latin typeface="Arial" charset="0"/>
                <a:ea typeface="ＭＳ Ｐゴシック" charset="0"/>
                <a:cs typeface="ＭＳ Ｐゴシック" charset="0"/>
              </a:rPr>
              <a:t>sFDR</a:t>
            </a:r>
            <a:r>
              <a:rPr lang="en-US" sz="2000" dirty="0">
                <a:solidFill>
                  <a:srgbClr val="000090"/>
                </a:solidFill>
                <a:latin typeface="Arial" charset="0"/>
                <a:ea typeface="ＭＳ Ｐゴシック" charset="0"/>
                <a:cs typeface="ＭＳ Ｐゴシック" charset="0"/>
              </a:rPr>
              <a:t>)</a:t>
            </a:r>
          </a:p>
        </p:txBody>
      </p:sp>
      <p:sp>
        <p:nvSpPr>
          <p:cNvPr id="11" name="TextBox 10"/>
          <p:cNvSpPr txBox="1"/>
          <p:nvPr/>
        </p:nvSpPr>
        <p:spPr>
          <a:xfrm>
            <a:off x="2438401" y="5961907"/>
            <a:ext cx="5109091" cy="369332"/>
          </a:xfrm>
          <a:prstGeom prst="rect">
            <a:avLst/>
          </a:prstGeom>
          <a:noFill/>
        </p:spPr>
        <p:txBody>
          <a:bodyPr wrap="none" rtlCol="0">
            <a:spAutoFit/>
          </a:bodyPr>
          <a:lstStyle/>
          <a:p>
            <a:r>
              <a:rPr lang="en-US" dirty="0"/>
              <a:t>100 simulations starting from real genotype data</a:t>
            </a:r>
          </a:p>
        </p:txBody>
      </p:sp>
      <p:pic>
        <p:nvPicPr>
          <p:cNvPr id="10" name="Content Placeholder 4"/>
          <p:cNvPicPr>
            <a:picLocks noChangeAspect="1"/>
          </p:cNvPicPr>
          <p:nvPr/>
        </p:nvPicPr>
        <p:blipFill rotWithShape="1">
          <a:blip r:embed="rId2"/>
          <a:srcRect l="67715" t="28929" r="9420" b="47363"/>
          <a:stretch/>
        </p:blipFill>
        <p:spPr>
          <a:xfrm>
            <a:off x="469557" y="3251143"/>
            <a:ext cx="1827456" cy="1762230"/>
          </a:xfrm>
          <a:prstGeom prst="rect">
            <a:avLst/>
          </a:prstGeom>
        </p:spPr>
      </p:pic>
      <p:sp>
        <p:nvSpPr>
          <p:cNvPr id="8" name="TextBox 7"/>
          <p:cNvSpPr txBox="1"/>
          <p:nvPr/>
        </p:nvSpPr>
        <p:spPr>
          <a:xfrm>
            <a:off x="3887515" y="5497907"/>
            <a:ext cx="1390124" cy="369332"/>
          </a:xfrm>
          <a:prstGeom prst="rect">
            <a:avLst/>
          </a:prstGeom>
          <a:noFill/>
        </p:spPr>
        <p:txBody>
          <a:bodyPr wrap="none" rtlCol="0">
            <a:spAutoFit/>
          </a:bodyPr>
          <a:lstStyle/>
          <a:p>
            <a:r>
              <a:rPr lang="en-US" dirty="0"/>
              <a:t>Noise Level</a:t>
            </a:r>
          </a:p>
        </p:txBody>
      </p:sp>
    </p:spTree>
    <p:extLst>
      <p:ext uri="{BB962C8B-B14F-4D97-AF65-F5344CB8AC3E}">
        <p14:creationId xmlns:p14="http://schemas.microsoft.com/office/powerpoint/2010/main" val="40090011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r>
              <a:rPr lang="en-US" err="1"/>
              <a:t>eQTL</a:t>
            </a:r>
            <a:r>
              <a:rPr lang="en-US"/>
              <a:t>: The </a:t>
            </a:r>
            <a:r>
              <a:rPr lang="en-US" err="1"/>
              <a:t>TreeQTL</a:t>
            </a:r>
            <a:r>
              <a:rPr lang="en-US"/>
              <a:t> application </a:t>
            </a:r>
          </a:p>
        </p:txBody>
      </p:sp>
      <p:sp>
        <p:nvSpPr>
          <p:cNvPr id="9" name="TextBox 8"/>
          <p:cNvSpPr txBox="1"/>
          <p:nvPr/>
        </p:nvSpPr>
        <p:spPr>
          <a:xfrm>
            <a:off x="286211" y="1840944"/>
            <a:ext cx="7561685" cy="461665"/>
          </a:xfrm>
          <a:prstGeom prst="rect">
            <a:avLst/>
          </a:prstGeom>
          <a:noFill/>
        </p:spPr>
        <p:txBody>
          <a:bodyPr wrap="none" rtlCol="0">
            <a:spAutoFit/>
          </a:bodyPr>
          <a:lstStyle/>
          <a:p>
            <a:r>
              <a:rPr lang="en-US" sz="2400" dirty="0">
                <a:solidFill>
                  <a:srgbClr val="000090"/>
                </a:solidFill>
                <a:latin typeface="Arial" charset="0"/>
                <a:ea typeface="ＭＳ Ｐゴシック" charset="0"/>
                <a:cs typeface="ＭＳ Ｐゴシック" charset="0"/>
              </a:rPr>
              <a:t>Power: small gain; sometimes loss; </a:t>
            </a:r>
            <a:r>
              <a:rPr lang="en-US" sz="2400" dirty="0">
                <a:solidFill>
                  <a:srgbClr val="C00000"/>
                </a:solidFill>
                <a:latin typeface="Arial" charset="0"/>
                <a:ea typeface="ＭＳ Ｐゴシック" charset="0"/>
                <a:cs typeface="ＭＳ Ｐゴシック" charset="0"/>
              </a:rPr>
              <a:t>stronger inference</a:t>
            </a:r>
          </a:p>
        </p:txBody>
      </p:sp>
      <p:sp>
        <p:nvSpPr>
          <p:cNvPr id="11" name="TextBox 10"/>
          <p:cNvSpPr txBox="1"/>
          <p:nvPr/>
        </p:nvSpPr>
        <p:spPr>
          <a:xfrm>
            <a:off x="2438401" y="5961907"/>
            <a:ext cx="5109091" cy="369332"/>
          </a:xfrm>
          <a:prstGeom prst="rect">
            <a:avLst/>
          </a:prstGeom>
          <a:noFill/>
        </p:spPr>
        <p:txBody>
          <a:bodyPr wrap="none" rtlCol="0">
            <a:spAutoFit/>
          </a:bodyPr>
          <a:lstStyle/>
          <a:p>
            <a:r>
              <a:rPr lang="en-US" dirty="0"/>
              <a:t>100 simulations starting from real genotype data</a:t>
            </a:r>
          </a:p>
        </p:txBody>
      </p:sp>
      <p:pic>
        <p:nvPicPr>
          <p:cNvPr id="10" name="Content Placeholder 4"/>
          <p:cNvPicPr>
            <a:picLocks noChangeAspect="1"/>
          </p:cNvPicPr>
          <p:nvPr/>
        </p:nvPicPr>
        <p:blipFill rotWithShape="1">
          <a:blip r:embed="rId2"/>
          <a:srcRect l="67715" t="28929" r="9420" b="47363"/>
          <a:stretch/>
        </p:blipFill>
        <p:spPr>
          <a:xfrm>
            <a:off x="610945" y="3055988"/>
            <a:ext cx="1827456" cy="1762230"/>
          </a:xfrm>
          <a:prstGeom prst="rect">
            <a:avLst/>
          </a:prstGeom>
        </p:spPr>
      </p:pic>
      <p:sp>
        <p:nvSpPr>
          <p:cNvPr id="8" name="TextBox 7"/>
          <p:cNvSpPr txBox="1"/>
          <p:nvPr/>
        </p:nvSpPr>
        <p:spPr>
          <a:xfrm>
            <a:off x="3887515" y="5497907"/>
            <a:ext cx="1390124" cy="369332"/>
          </a:xfrm>
          <a:prstGeom prst="rect">
            <a:avLst/>
          </a:prstGeom>
          <a:noFill/>
        </p:spPr>
        <p:txBody>
          <a:bodyPr wrap="none" rtlCol="0">
            <a:spAutoFit/>
          </a:bodyPr>
          <a:lstStyle/>
          <a:p>
            <a:r>
              <a:rPr lang="en-US" dirty="0"/>
              <a:t>Noise Level</a:t>
            </a:r>
          </a:p>
        </p:txBody>
      </p:sp>
      <p:pic>
        <p:nvPicPr>
          <p:cNvPr id="13" name="Content Placeholder 4"/>
          <p:cNvPicPr>
            <a:picLocks noGrp="1" noChangeAspect="1"/>
          </p:cNvPicPr>
          <p:nvPr>
            <p:ph idx="1"/>
          </p:nvPr>
        </p:nvPicPr>
        <p:blipFill rotWithShape="1">
          <a:blip r:embed="rId2"/>
          <a:srcRect l="46589" t="3113" r="31908" b="71632"/>
          <a:stretch/>
        </p:blipFill>
        <p:spPr>
          <a:xfrm>
            <a:off x="2791683" y="2600225"/>
            <a:ext cx="2831095" cy="2600065"/>
          </a:xfrm>
          <a:prstGeom prst="rect">
            <a:avLst/>
          </a:prstGeom>
        </p:spPr>
      </p:pic>
      <p:sp>
        <p:nvSpPr>
          <p:cNvPr id="15" name="Footer Placeholder 2"/>
          <p:cNvSpPr txBox="1">
            <a:spLocks/>
          </p:cNvSpPr>
          <p:nvPr/>
        </p:nvSpPr>
        <p:spPr>
          <a:xfrm>
            <a:off x="112880" y="34131"/>
            <a:ext cx="1820862" cy="3286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fontAlgn="auto" latinLnBrk="0" hangingPunct="1">
              <a:spcBef>
                <a:spcPts val="0"/>
              </a:spcBef>
              <a:spcAft>
                <a:spcPts val="0"/>
              </a:spcAft>
              <a:defRPr kumimoji="1" sz="30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kumimoji="1" sz="3000" kern="1200">
                <a:solidFill>
                  <a:schemeClr val="tx1"/>
                </a:solidFill>
                <a:latin typeface="Arial" charset="0"/>
                <a:ea typeface="ＭＳ Ｐゴシック" charset="0"/>
                <a:cs typeface="+mn-cs"/>
              </a:defRPr>
            </a:lvl2pPr>
            <a:lvl3pPr marL="1143000" indent="-228600" algn="l" defTabSz="457200" rtl="0" eaLnBrk="1" latinLnBrk="0" hangingPunct="1">
              <a:defRPr kumimoji="1" sz="3000" kern="1200">
                <a:solidFill>
                  <a:schemeClr val="tx1"/>
                </a:solidFill>
                <a:latin typeface="Arial" charset="0"/>
                <a:ea typeface="ＭＳ Ｐゴシック" charset="0"/>
                <a:cs typeface="+mn-cs"/>
              </a:defRPr>
            </a:lvl3pPr>
            <a:lvl4pPr marL="1600200" indent="-228600" algn="l" defTabSz="457200" rtl="0" eaLnBrk="1" latinLnBrk="0" hangingPunct="1">
              <a:defRPr kumimoji="1" sz="3000" kern="1200">
                <a:solidFill>
                  <a:schemeClr val="tx1"/>
                </a:solidFill>
                <a:latin typeface="Arial" charset="0"/>
                <a:ea typeface="ＭＳ Ｐゴシック" charset="0"/>
                <a:cs typeface="+mn-cs"/>
              </a:defRPr>
            </a:lvl4pPr>
            <a:lvl5pPr marL="2057400" indent="-228600" algn="l" defTabSz="457200" rtl="0" eaLnBrk="1" latinLnBrk="0" hangingPunct="1">
              <a:defRPr kumimoji="1" sz="30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9pPr>
          </a:lstStyle>
          <a:p>
            <a:r>
              <a:rPr kumimoji="0" lang="en-US" sz="1200" dirty="0">
                <a:solidFill>
                  <a:schemeClr val="bg1"/>
                </a:solidFill>
              </a:rPr>
              <a:t>YB </a:t>
            </a:r>
            <a:r>
              <a:rPr kumimoji="0" lang="en-US" sz="1200">
                <a:solidFill>
                  <a:schemeClr val="bg1"/>
                </a:solidFill>
              </a:rPr>
              <a:t>@ JSM2017</a:t>
            </a:r>
            <a:endParaRPr kumimoji="0" lang="en-US" sz="1400" dirty="0">
              <a:solidFill>
                <a:schemeClr val="bg1"/>
              </a:solidFill>
            </a:endParaRPr>
          </a:p>
        </p:txBody>
      </p:sp>
    </p:spTree>
    <p:extLst>
      <p:ext uri="{BB962C8B-B14F-4D97-AF65-F5344CB8AC3E}">
        <p14:creationId xmlns:p14="http://schemas.microsoft.com/office/powerpoint/2010/main" val="37654729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err="1"/>
              <a:t>eQTL</a:t>
            </a:r>
            <a:r>
              <a:rPr lang="en-US" sz="3600" dirty="0"/>
              <a:t> in multiple tissues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82446" y="1379575"/>
            <a:ext cx="8379108" cy="4162243"/>
          </a:xfrm>
          <a:prstGeom prst="rect">
            <a:avLst/>
          </a:prstGeom>
        </p:spPr>
      </p:pic>
      <p:sp>
        <p:nvSpPr>
          <p:cNvPr id="6" name="Footer Placeholder 2"/>
          <p:cNvSpPr txBox="1">
            <a:spLocks/>
          </p:cNvSpPr>
          <p:nvPr/>
        </p:nvSpPr>
        <p:spPr>
          <a:xfrm>
            <a:off x="112880" y="34131"/>
            <a:ext cx="1820862" cy="3286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fontAlgn="auto" latinLnBrk="0" hangingPunct="1">
              <a:spcBef>
                <a:spcPts val="0"/>
              </a:spcBef>
              <a:spcAft>
                <a:spcPts val="0"/>
              </a:spcAft>
              <a:defRPr kumimoji="1" sz="30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kumimoji="1" sz="3000" kern="1200">
                <a:solidFill>
                  <a:schemeClr val="tx1"/>
                </a:solidFill>
                <a:latin typeface="Arial" charset="0"/>
                <a:ea typeface="ＭＳ Ｐゴシック" charset="0"/>
                <a:cs typeface="+mn-cs"/>
              </a:defRPr>
            </a:lvl2pPr>
            <a:lvl3pPr marL="1143000" indent="-228600" algn="l" defTabSz="457200" rtl="0" eaLnBrk="1" latinLnBrk="0" hangingPunct="1">
              <a:defRPr kumimoji="1" sz="3000" kern="1200">
                <a:solidFill>
                  <a:schemeClr val="tx1"/>
                </a:solidFill>
                <a:latin typeface="Arial" charset="0"/>
                <a:ea typeface="ＭＳ Ｐゴシック" charset="0"/>
                <a:cs typeface="+mn-cs"/>
              </a:defRPr>
            </a:lvl3pPr>
            <a:lvl4pPr marL="1600200" indent="-228600" algn="l" defTabSz="457200" rtl="0" eaLnBrk="1" latinLnBrk="0" hangingPunct="1">
              <a:defRPr kumimoji="1" sz="3000" kern="1200">
                <a:solidFill>
                  <a:schemeClr val="tx1"/>
                </a:solidFill>
                <a:latin typeface="Arial" charset="0"/>
                <a:ea typeface="ＭＳ Ｐゴシック" charset="0"/>
                <a:cs typeface="+mn-cs"/>
              </a:defRPr>
            </a:lvl4pPr>
            <a:lvl5pPr marL="2057400" indent="-228600" algn="l" defTabSz="457200" rtl="0" eaLnBrk="1" latinLnBrk="0" hangingPunct="1">
              <a:defRPr kumimoji="1" sz="30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9pPr>
          </a:lstStyle>
          <a:p>
            <a:r>
              <a:rPr kumimoji="0" lang="en-US" sz="1200" dirty="0">
                <a:solidFill>
                  <a:schemeClr val="bg1"/>
                </a:solidFill>
              </a:rPr>
              <a:t>YB </a:t>
            </a:r>
            <a:r>
              <a:rPr kumimoji="0" lang="en-US" sz="1200">
                <a:solidFill>
                  <a:schemeClr val="bg1"/>
                </a:solidFill>
              </a:rPr>
              <a:t>@ JSM2017</a:t>
            </a:r>
            <a:endParaRPr kumimoji="0" lang="en-US" sz="1400" dirty="0">
              <a:solidFill>
                <a:schemeClr val="bg1"/>
              </a:solidFill>
            </a:endParaRPr>
          </a:p>
        </p:txBody>
      </p:sp>
    </p:spTree>
    <p:extLst>
      <p:ext uri="{BB962C8B-B14F-4D97-AF65-F5344CB8AC3E}">
        <p14:creationId xmlns:p14="http://schemas.microsoft.com/office/powerpoint/2010/main" val="2032261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schemeClr val="accent2"/>
                </a:solidFill>
              </a:rPr>
              <a:t>More than 2</a:t>
            </a:r>
            <a:r>
              <a:rPr lang="he-IL" sz="3600" dirty="0">
                <a:solidFill>
                  <a:schemeClr val="accent2"/>
                </a:solidFill>
              </a:rPr>
              <a:t>  </a:t>
            </a:r>
            <a:r>
              <a:rPr lang="en-US" sz="3600" dirty="0">
                <a:solidFill>
                  <a:schemeClr val="accent2"/>
                </a:solidFill>
              </a:rPr>
              <a:t>levels in the tree  </a:t>
            </a:r>
            <a:endParaRPr lang="en-US" sz="3600" dirty="0">
              <a:ln>
                <a:noFill/>
              </a:ln>
              <a:solidFill>
                <a:schemeClr val="accent2"/>
              </a:solidFill>
              <a:latin typeface="+mn-lt"/>
            </a:endParaRPr>
          </a:p>
        </p:txBody>
      </p:sp>
      <p:sp>
        <p:nvSpPr>
          <p:cNvPr id="3" name="Content Placeholder 2"/>
          <p:cNvSpPr>
            <a:spLocks noGrp="1"/>
          </p:cNvSpPr>
          <p:nvPr>
            <p:ph idx="1"/>
          </p:nvPr>
        </p:nvSpPr>
        <p:spPr>
          <a:xfrm>
            <a:off x="457199" y="1254125"/>
            <a:ext cx="8548255" cy="5259388"/>
          </a:xfrm>
        </p:spPr>
        <p:txBody>
          <a:bodyPr>
            <a:normAutofit fontScale="92500" lnSpcReduction="10000"/>
          </a:bodyPr>
          <a:lstStyle/>
          <a:p>
            <a:pPr marL="0" indent="0">
              <a:lnSpc>
                <a:spcPct val="120000"/>
              </a:lnSpc>
              <a:buNone/>
            </a:pPr>
            <a:r>
              <a:rPr lang="en-US" dirty="0">
                <a:ln>
                  <a:noFill/>
                </a:ln>
                <a:latin typeface="Arial" charset="0"/>
              </a:rPr>
              <a:t>If </a:t>
            </a:r>
          </a:p>
          <a:p>
            <a:pPr marL="0" indent="0">
              <a:lnSpc>
                <a:spcPct val="120000"/>
              </a:lnSpc>
              <a:buNone/>
            </a:pPr>
            <a:r>
              <a:rPr lang="en-US" dirty="0">
                <a:ln>
                  <a:noFill/>
                </a:ln>
                <a:latin typeface="Arial" charset="0"/>
              </a:rPr>
              <a:t>(</a:t>
            </a:r>
            <a:r>
              <a:rPr lang="en-US" dirty="0" err="1">
                <a:ln>
                  <a:noFill/>
                </a:ln>
                <a:latin typeface="Arial" charset="0"/>
              </a:rPr>
              <a:t>i</a:t>
            </a:r>
            <a:r>
              <a:rPr lang="en-US" dirty="0">
                <a:ln>
                  <a:noFill/>
                </a:ln>
                <a:latin typeface="Arial" charset="0"/>
              </a:rPr>
              <a:t>) BH is valid for the dependency structure in each family in the tree, and </a:t>
            </a:r>
          </a:p>
          <a:p>
            <a:pPr marL="0" indent="0">
              <a:lnSpc>
                <a:spcPct val="120000"/>
              </a:lnSpc>
              <a:buNone/>
            </a:pPr>
            <a:r>
              <a:rPr lang="en-US" dirty="0">
                <a:ln>
                  <a:noFill/>
                </a:ln>
                <a:latin typeface="Arial" charset="0"/>
              </a:rPr>
              <a:t>(ii) the p-values in a family at level </a:t>
            </a:r>
            <a:r>
              <a:rPr lang="en-US" i="1" dirty="0">
                <a:ln>
                  <a:noFill/>
                </a:ln>
                <a:latin typeface="Arial" charset="0"/>
              </a:rPr>
              <a:t>l</a:t>
            </a:r>
            <a:r>
              <a:rPr lang="en-US" dirty="0">
                <a:ln>
                  <a:noFill/>
                </a:ln>
                <a:latin typeface="Arial" charset="0"/>
              </a:rPr>
              <a:t> are independent of those at lower levels that are not their ancestors, </a:t>
            </a:r>
          </a:p>
          <a:p>
            <a:pPr marL="0" indent="0">
              <a:lnSpc>
                <a:spcPct val="120000"/>
              </a:lnSpc>
              <a:buNone/>
            </a:pPr>
            <a:r>
              <a:rPr lang="en-US" dirty="0" err="1">
                <a:ln>
                  <a:noFill/>
                </a:ln>
                <a:solidFill>
                  <a:srgbClr val="002060"/>
                </a:solidFill>
                <a:latin typeface="Arial" charset="0"/>
              </a:rPr>
              <a:t>TreeBH</a:t>
            </a:r>
            <a:r>
              <a:rPr lang="en-US" dirty="0">
                <a:ln>
                  <a:noFill/>
                </a:ln>
                <a:solidFill>
                  <a:srgbClr val="002060"/>
                </a:solidFill>
                <a:latin typeface="Arial" charset="0"/>
              </a:rPr>
              <a:t> guarantees</a:t>
            </a:r>
          </a:p>
          <a:p>
            <a:pPr marL="0" indent="0">
              <a:lnSpc>
                <a:spcPct val="120000"/>
              </a:lnSpc>
              <a:buNone/>
            </a:pPr>
            <a:r>
              <a:rPr lang="en-US" i="1" dirty="0">
                <a:ln>
                  <a:noFill/>
                </a:ln>
                <a:solidFill>
                  <a:schemeClr val="tx2"/>
                </a:solidFill>
                <a:latin typeface="Arial" charset="0"/>
              </a:rPr>
              <a:t>  		  </a:t>
            </a:r>
            <a:r>
              <a:rPr lang="en-US" i="1" dirty="0" err="1">
                <a:ln>
                  <a:noFill/>
                </a:ln>
                <a:latin typeface="Arial" charset="0"/>
              </a:rPr>
              <a:t>sFDR</a:t>
            </a:r>
            <a:r>
              <a:rPr lang="en-US" i="1" baseline="30000" dirty="0" err="1">
                <a:ln>
                  <a:noFill/>
                </a:ln>
                <a:latin typeface="Arial" charset="0"/>
              </a:rPr>
              <a:t>l</a:t>
            </a:r>
            <a:r>
              <a:rPr lang="en-US" i="1" dirty="0">
                <a:ln>
                  <a:noFill/>
                </a:ln>
                <a:latin typeface="Arial" charset="0"/>
              </a:rPr>
              <a:t> ≤ q</a:t>
            </a:r>
            <a:r>
              <a:rPr lang="en-US" i="1" baseline="30000" dirty="0">
                <a:ln>
                  <a:noFill/>
                </a:ln>
                <a:latin typeface="Arial" charset="0"/>
              </a:rPr>
              <a:t>(l)</a:t>
            </a:r>
            <a:r>
              <a:rPr lang="en-US" i="1" dirty="0">
                <a:ln>
                  <a:noFill/>
                </a:ln>
                <a:latin typeface="Arial" charset="0"/>
              </a:rPr>
              <a:t>    for all l=1,2,</a:t>
            </a:r>
            <a:r>
              <a:rPr lang="mr-IN" i="1" dirty="0">
                <a:ln>
                  <a:noFill/>
                </a:ln>
                <a:latin typeface="Arial" charset="0"/>
              </a:rPr>
              <a:t>…</a:t>
            </a:r>
            <a:r>
              <a:rPr lang="en-US" i="1" dirty="0">
                <a:ln>
                  <a:noFill/>
                </a:ln>
                <a:latin typeface="Arial" charset="0"/>
              </a:rPr>
              <a:t>L</a:t>
            </a:r>
            <a:endParaRPr lang="en-US" i="1" baseline="30000" dirty="0">
              <a:ln>
                <a:noFill/>
              </a:ln>
              <a:latin typeface="Arial" charset="0"/>
            </a:endParaRPr>
          </a:p>
          <a:p>
            <a:pPr marL="0" indent="0">
              <a:buNone/>
            </a:pPr>
            <a:r>
              <a:rPr lang="en-US" dirty="0">
                <a:ln>
                  <a:noFill/>
                </a:ln>
                <a:latin typeface="Arial" charset="0"/>
              </a:rPr>
              <a:t>			            		   </a:t>
            </a:r>
            <a:r>
              <a:rPr lang="en-US" sz="2600" dirty="0" err="1">
                <a:ln>
                  <a:noFill/>
                </a:ln>
                <a:solidFill>
                  <a:schemeClr val="tx1"/>
                </a:solidFill>
                <a:latin typeface="Arial" charset="0"/>
              </a:rPr>
              <a:t>Bogomolov</a:t>
            </a:r>
            <a:r>
              <a:rPr lang="en-US" sz="2600" dirty="0">
                <a:ln>
                  <a:noFill/>
                </a:ln>
                <a:solidFill>
                  <a:schemeClr val="tx1"/>
                </a:solidFill>
                <a:latin typeface="Arial" charset="0"/>
              </a:rPr>
              <a:t> et al (‘17+)</a:t>
            </a:r>
            <a:endParaRPr lang="en-US" dirty="0">
              <a:ln>
                <a:noFill/>
              </a:ln>
              <a:solidFill>
                <a:schemeClr val="accent6">
                  <a:lumMod val="50000"/>
                </a:schemeClr>
              </a:solidFill>
              <a:latin typeface="Arial" charset="0"/>
            </a:endParaRPr>
          </a:p>
          <a:p>
            <a:pPr marL="0" indent="0">
              <a:buNone/>
            </a:pPr>
            <a:endParaRPr lang="en-US" dirty="0">
              <a:ln>
                <a:noFill/>
              </a:ln>
              <a:solidFill>
                <a:srgbClr val="002060"/>
              </a:solidFill>
              <a:latin typeface="Arial" charset="0"/>
            </a:endParaRPr>
          </a:p>
          <a:p>
            <a:pPr marL="0" indent="0">
              <a:buNone/>
            </a:pPr>
            <a:r>
              <a:rPr lang="en-US" dirty="0">
                <a:ln>
                  <a:noFill/>
                </a:ln>
                <a:solidFill>
                  <a:srgbClr val="002060"/>
                </a:solidFill>
                <a:latin typeface="Arial" charset="0"/>
              </a:rPr>
              <a:t>The idea: If you make a type I error at level </a:t>
            </a:r>
            <a:r>
              <a:rPr lang="en-US" i="1" dirty="0">
                <a:ln>
                  <a:noFill/>
                </a:ln>
                <a:solidFill>
                  <a:srgbClr val="002060"/>
                </a:solidFill>
                <a:latin typeface="Arial" charset="0"/>
              </a:rPr>
              <a:t>l-1</a:t>
            </a:r>
            <a:r>
              <a:rPr lang="en-US" dirty="0">
                <a:ln>
                  <a:noFill/>
                </a:ln>
                <a:solidFill>
                  <a:srgbClr val="002060"/>
                </a:solidFill>
                <a:latin typeface="Arial" charset="0"/>
              </a:rPr>
              <a:t> you have to make it also at higher levels, but more may accumulate.</a:t>
            </a:r>
          </a:p>
          <a:p>
            <a:pPr marL="0" indent="0">
              <a:buNone/>
            </a:pPr>
            <a:r>
              <a:rPr lang="en-US" dirty="0">
                <a:ln>
                  <a:noFill/>
                </a:ln>
                <a:solidFill>
                  <a:srgbClr val="002060"/>
                </a:solidFill>
                <a:latin typeface="Arial" charset="0"/>
              </a:rPr>
              <a:t>Then use recursively the method of proof used in the 2 levels</a:t>
            </a:r>
          </a:p>
        </p:txBody>
      </p:sp>
      <p:sp>
        <p:nvSpPr>
          <p:cNvPr id="8" name="Footer Placeholder 2"/>
          <p:cNvSpPr txBox="1">
            <a:spLocks/>
          </p:cNvSpPr>
          <p:nvPr/>
        </p:nvSpPr>
        <p:spPr>
          <a:xfrm>
            <a:off x="112880" y="34131"/>
            <a:ext cx="1820862" cy="3286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fontAlgn="auto" latinLnBrk="0" hangingPunct="1">
              <a:spcBef>
                <a:spcPts val="0"/>
              </a:spcBef>
              <a:spcAft>
                <a:spcPts val="0"/>
              </a:spcAft>
              <a:defRPr kumimoji="1" sz="30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kumimoji="1" sz="3000" kern="1200">
                <a:solidFill>
                  <a:schemeClr val="tx1"/>
                </a:solidFill>
                <a:latin typeface="Arial" charset="0"/>
                <a:ea typeface="ＭＳ Ｐゴシック" charset="0"/>
                <a:cs typeface="+mn-cs"/>
              </a:defRPr>
            </a:lvl2pPr>
            <a:lvl3pPr marL="1143000" indent="-228600" algn="l" defTabSz="457200" rtl="0" eaLnBrk="1" latinLnBrk="0" hangingPunct="1">
              <a:defRPr kumimoji="1" sz="3000" kern="1200">
                <a:solidFill>
                  <a:schemeClr val="tx1"/>
                </a:solidFill>
                <a:latin typeface="Arial" charset="0"/>
                <a:ea typeface="ＭＳ Ｐゴシック" charset="0"/>
                <a:cs typeface="+mn-cs"/>
              </a:defRPr>
            </a:lvl3pPr>
            <a:lvl4pPr marL="1600200" indent="-228600" algn="l" defTabSz="457200" rtl="0" eaLnBrk="1" latinLnBrk="0" hangingPunct="1">
              <a:defRPr kumimoji="1" sz="3000" kern="1200">
                <a:solidFill>
                  <a:schemeClr val="tx1"/>
                </a:solidFill>
                <a:latin typeface="Arial" charset="0"/>
                <a:ea typeface="ＭＳ Ｐゴシック" charset="0"/>
                <a:cs typeface="+mn-cs"/>
              </a:defRPr>
            </a:lvl4pPr>
            <a:lvl5pPr marL="2057400" indent="-228600" algn="l" defTabSz="457200" rtl="0" eaLnBrk="1" latinLnBrk="0" hangingPunct="1">
              <a:defRPr kumimoji="1" sz="30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9pPr>
          </a:lstStyle>
          <a:p>
            <a:r>
              <a:rPr kumimoji="0" lang="en-US" sz="1200" dirty="0">
                <a:solidFill>
                  <a:schemeClr val="bg1"/>
                </a:solidFill>
              </a:rPr>
              <a:t>YB </a:t>
            </a:r>
            <a:r>
              <a:rPr kumimoji="0" lang="en-US" sz="1200">
                <a:solidFill>
                  <a:schemeClr val="bg1"/>
                </a:solidFill>
              </a:rPr>
              <a:t>@ JSM2017</a:t>
            </a:r>
            <a:endParaRPr kumimoji="0" lang="en-US" sz="1400" dirty="0">
              <a:solidFill>
                <a:schemeClr val="bg1"/>
              </a:solidFill>
            </a:endParaRPr>
          </a:p>
        </p:txBody>
      </p:sp>
    </p:spTree>
    <p:extLst>
      <p:ext uri="{BB962C8B-B14F-4D97-AF65-F5344CB8AC3E}">
        <p14:creationId xmlns:p14="http://schemas.microsoft.com/office/powerpoint/2010/main" val="40723443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686800" cy="5059363"/>
          </a:xfrm>
        </p:spPr>
        <p:txBody>
          <a:bodyPr>
            <a:noAutofit/>
          </a:bodyPr>
          <a:lstStyle/>
          <a:p>
            <a:pPr>
              <a:lnSpc>
                <a:spcPct val="170000"/>
              </a:lnSpc>
            </a:pPr>
            <a:r>
              <a:rPr lang="en-US" sz="2400" dirty="0" err="1"/>
              <a:t>eQTL</a:t>
            </a:r>
            <a:r>
              <a:rPr lang="en-US" sz="2400" dirty="0"/>
              <a:t> analysis: Peterson et al, Bioinformatics (</a:t>
            </a:r>
            <a:r>
              <a:rPr lang="mr-IN" sz="2400" dirty="0"/>
              <a:t>’</a:t>
            </a:r>
            <a:r>
              <a:rPr lang="en-US" sz="2400" dirty="0"/>
              <a:t>16) 2-layers</a:t>
            </a:r>
          </a:p>
          <a:p>
            <a:pPr>
              <a:lnSpc>
                <a:spcPct val="170000"/>
              </a:lnSpc>
            </a:pPr>
            <a:r>
              <a:rPr lang="en-US" sz="2400" dirty="0">
                <a:latin typeface="Arial" charset="0"/>
                <a:ea typeface="ＭＳ Ｐゴシック" charset="0"/>
              </a:rPr>
              <a:t>Heller et al (‘17+)						2 Layers</a:t>
            </a:r>
            <a:endParaRPr lang="en-US" sz="2400" dirty="0"/>
          </a:p>
          <a:p>
            <a:pPr>
              <a:lnSpc>
                <a:spcPct val="170000"/>
              </a:lnSpc>
            </a:pPr>
            <a:r>
              <a:rPr lang="en-US" sz="2400" dirty="0">
                <a:latin typeface="Arial" charset="0"/>
                <a:ea typeface="ＭＳ Ｐゴシック" charset="0"/>
              </a:rPr>
              <a:t>Peterson et al (‘16); </a:t>
            </a:r>
            <a:r>
              <a:rPr lang="en-US" sz="2400" dirty="0" err="1">
                <a:latin typeface="Arial" charset="0"/>
                <a:ea typeface="ＭＳ Ｐゴシック" charset="0"/>
              </a:rPr>
              <a:t>Bogomolov</a:t>
            </a:r>
            <a:r>
              <a:rPr lang="en-US" sz="2400" dirty="0">
                <a:latin typeface="Arial" charset="0"/>
                <a:ea typeface="ＭＳ Ｐゴシック" charset="0"/>
              </a:rPr>
              <a:t> et al	        3-layers, L-layers</a:t>
            </a:r>
          </a:p>
          <a:p>
            <a:pPr>
              <a:lnSpc>
                <a:spcPct val="170000"/>
              </a:lnSpc>
            </a:pPr>
            <a:r>
              <a:rPr lang="en-US" sz="2400" dirty="0"/>
              <a:t> "Prevalence of sexual dimorphism </a:t>
            </a:r>
            <a:r>
              <a:rPr lang="mr-IN" sz="2400" dirty="0"/>
              <a:t>…</a:t>
            </a:r>
            <a:r>
              <a:rPr lang="en-US" sz="2400" dirty="0"/>
              <a:t>" Karp et al, Nature Comm. (‘17)</a:t>
            </a:r>
          </a:p>
          <a:p>
            <a:pPr>
              <a:lnSpc>
                <a:spcPct val="170000"/>
              </a:lnSpc>
            </a:pPr>
            <a:r>
              <a:rPr lang="en-US" sz="2400" dirty="0"/>
              <a:t> ”Identifying phenotypic abnormalities and sexual dimorphism from rare event mouse phenotyping data”    Karp</a:t>
            </a:r>
            <a:r>
              <a:rPr lang="mr-IN" sz="2400" dirty="0"/>
              <a:t>…</a:t>
            </a:r>
            <a:r>
              <a:rPr lang="en-US" sz="2400" dirty="0"/>
              <a:t>White et al, Genetics (‘17) - methodology explained</a:t>
            </a:r>
          </a:p>
          <a:p>
            <a:pPr>
              <a:lnSpc>
                <a:spcPct val="170000"/>
              </a:lnSpc>
            </a:pPr>
            <a:r>
              <a:rPr lang="en-US" sz="2400" dirty="0" err="1">
                <a:latin typeface="Arial" charset="0"/>
                <a:ea typeface="ＭＳ Ｐゴシック" charset="0"/>
              </a:rPr>
              <a:t>Ramdas</a:t>
            </a:r>
            <a:r>
              <a:rPr lang="en-US" sz="2400" dirty="0">
                <a:latin typeface="Arial" charset="0"/>
                <a:ea typeface="ＭＳ Ｐゴシック" charset="0"/>
              </a:rPr>
              <a:t>, </a:t>
            </a:r>
            <a:r>
              <a:rPr lang="en-US" sz="2400" dirty="0" err="1">
                <a:latin typeface="Arial" charset="0"/>
                <a:ea typeface="ＭＳ Ｐゴシック" charset="0"/>
              </a:rPr>
              <a:t>Foygel</a:t>
            </a:r>
            <a:r>
              <a:rPr lang="en-US" sz="2400" dirty="0">
                <a:latin typeface="Arial" charset="0"/>
                <a:ea typeface="ＭＳ Ｐゴシック" charset="0"/>
              </a:rPr>
              <a:t>-Barber (</a:t>
            </a:r>
            <a:r>
              <a:rPr lang="mr-IN" sz="2400" dirty="0">
                <a:latin typeface="Arial" charset="0"/>
                <a:ea typeface="ＭＳ Ｐゴシック" charset="0"/>
              </a:rPr>
              <a:t>’</a:t>
            </a:r>
            <a:r>
              <a:rPr lang="en-US" sz="2400" dirty="0">
                <a:latin typeface="Arial" charset="0"/>
                <a:ea typeface="ＭＳ Ｐゴシック" charset="0"/>
              </a:rPr>
              <a:t>16), </a:t>
            </a:r>
            <a:r>
              <a:rPr lang="en-US" sz="2400" dirty="0" err="1">
                <a:latin typeface="Arial" charset="0"/>
                <a:ea typeface="ＭＳ Ｐゴシック" charset="0"/>
              </a:rPr>
              <a:t>Kozlovski</a:t>
            </a:r>
            <a:r>
              <a:rPr lang="en-US" sz="2400" dirty="0">
                <a:latin typeface="Arial" charset="0"/>
                <a:ea typeface="ＭＳ Ｐゴシック" charset="0"/>
              </a:rPr>
              <a:t> et al (17+)</a:t>
            </a:r>
            <a:endParaRPr lang="en-US" sz="2400" dirty="0"/>
          </a:p>
        </p:txBody>
      </p:sp>
    </p:spTree>
    <p:extLst>
      <p:ext uri="{BB962C8B-B14F-4D97-AF65-F5344CB8AC3E}">
        <p14:creationId xmlns:p14="http://schemas.microsoft.com/office/powerpoint/2010/main" val="23458891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686800" cy="5059363"/>
          </a:xfrm>
        </p:spPr>
        <p:txBody>
          <a:bodyPr>
            <a:noAutofit/>
          </a:bodyPr>
          <a:lstStyle/>
          <a:p>
            <a:pPr>
              <a:lnSpc>
                <a:spcPct val="170000"/>
              </a:lnSpc>
            </a:pPr>
            <a:r>
              <a:rPr lang="en-US" sz="2400" dirty="0" err="1"/>
              <a:t>eQTL</a:t>
            </a:r>
            <a:r>
              <a:rPr lang="en-US" sz="2400" dirty="0"/>
              <a:t> analysis: Peterson et al, Bioinformatics (</a:t>
            </a:r>
            <a:r>
              <a:rPr lang="mr-IN" sz="2400" dirty="0"/>
              <a:t>’</a:t>
            </a:r>
            <a:r>
              <a:rPr lang="en-US" sz="2400" dirty="0"/>
              <a:t>16) 2-layers</a:t>
            </a:r>
          </a:p>
          <a:p>
            <a:pPr>
              <a:lnSpc>
                <a:spcPct val="170000"/>
              </a:lnSpc>
            </a:pPr>
            <a:r>
              <a:rPr lang="en-US" sz="2400" dirty="0">
                <a:latin typeface="Arial" charset="0"/>
                <a:ea typeface="ＭＳ Ｐゴシック" charset="0"/>
              </a:rPr>
              <a:t>Heller et al (‘18)	1</a:t>
            </a:r>
            <a:r>
              <a:rPr lang="en-US" sz="2400" baseline="30000" dirty="0">
                <a:latin typeface="Arial" charset="0"/>
                <a:ea typeface="ＭＳ Ｐゴシック" charset="0"/>
              </a:rPr>
              <a:t>st</a:t>
            </a:r>
            <a:r>
              <a:rPr lang="en-US" sz="2400" dirty="0">
                <a:latin typeface="Arial" charset="0"/>
                <a:ea typeface="ＭＳ Ｐゴシック" charset="0"/>
              </a:rPr>
              <a:t>  layers BH with conditional 2</a:t>
            </a:r>
            <a:r>
              <a:rPr lang="en-US" sz="2400" baseline="30000" dirty="0">
                <a:latin typeface="Arial" charset="0"/>
                <a:ea typeface="ＭＳ Ｐゴシック" charset="0"/>
              </a:rPr>
              <a:t>nd</a:t>
            </a:r>
            <a:r>
              <a:rPr lang="en-US" sz="2400" dirty="0">
                <a:latin typeface="Arial" charset="0"/>
                <a:ea typeface="ＭＳ Ｐゴシック" charset="0"/>
              </a:rPr>
              <a:t> layer</a:t>
            </a:r>
            <a:endParaRPr lang="en-US" sz="2400" dirty="0"/>
          </a:p>
          <a:p>
            <a:pPr>
              <a:lnSpc>
                <a:spcPct val="170000"/>
              </a:lnSpc>
            </a:pPr>
            <a:r>
              <a:rPr lang="en-US" sz="2400" dirty="0"/>
              <a:t> </a:t>
            </a:r>
            <a:r>
              <a:rPr lang="en-US" sz="2400" dirty="0" err="1">
                <a:latin typeface="Arial" charset="0"/>
                <a:ea typeface="ＭＳ Ｐゴシック" charset="0"/>
              </a:rPr>
              <a:t>Ramdas</a:t>
            </a:r>
            <a:r>
              <a:rPr lang="en-US" sz="2400" dirty="0">
                <a:latin typeface="Arial" charset="0"/>
                <a:ea typeface="ＭＳ Ｐゴシック" charset="0"/>
              </a:rPr>
              <a:t>, </a:t>
            </a:r>
            <a:r>
              <a:rPr lang="en-US" sz="2400" dirty="0" err="1">
                <a:latin typeface="Arial" charset="0"/>
                <a:ea typeface="ＭＳ Ｐゴシック" charset="0"/>
              </a:rPr>
              <a:t>Foygel</a:t>
            </a:r>
            <a:r>
              <a:rPr lang="en-US" sz="2400" dirty="0">
                <a:latin typeface="Arial" charset="0"/>
                <a:ea typeface="ＭＳ Ｐゴシック" charset="0"/>
              </a:rPr>
              <a:t>-Barber (</a:t>
            </a:r>
            <a:r>
              <a:rPr lang="mr-IN" sz="2400" dirty="0">
                <a:latin typeface="Arial" charset="0"/>
                <a:ea typeface="ＭＳ Ｐゴシック" charset="0"/>
              </a:rPr>
              <a:t>’</a:t>
            </a:r>
            <a:r>
              <a:rPr lang="en-US" sz="2400" dirty="0">
                <a:latin typeface="Arial" charset="0"/>
                <a:ea typeface="ＭＳ Ｐゴシック" charset="0"/>
              </a:rPr>
              <a:t>16), </a:t>
            </a:r>
          </a:p>
          <a:p>
            <a:pPr>
              <a:lnSpc>
                <a:spcPct val="170000"/>
              </a:lnSpc>
            </a:pPr>
            <a:r>
              <a:rPr lang="en-US" sz="2400" dirty="0"/>
              <a:t>"Prevalence of sexual dimorphism </a:t>
            </a:r>
            <a:r>
              <a:rPr lang="mr-IN" sz="2400" dirty="0"/>
              <a:t>…</a:t>
            </a:r>
            <a:r>
              <a:rPr lang="en-US" sz="2400" dirty="0"/>
              <a:t>" Karp et al, Nature Comm. (‘17).</a:t>
            </a:r>
          </a:p>
          <a:p>
            <a:pPr>
              <a:lnSpc>
                <a:spcPct val="170000"/>
              </a:lnSpc>
            </a:pPr>
            <a:r>
              <a:rPr lang="en-US" sz="2400" dirty="0"/>
              <a:t> ”Identifying phenotypic abnormalities and sexual dimorphism from rare event mouse phenotyping data”    Karp</a:t>
            </a:r>
            <a:r>
              <a:rPr lang="mr-IN" sz="2400" dirty="0"/>
              <a:t>…</a:t>
            </a:r>
            <a:r>
              <a:rPr lang="en-US" sz="2400" dirty="0"/>
              <a:t>White et al, Genetics (‘17) - methodology explained</a:t>
            </a:r>
          </a:p>
          <a:p>
            <a:pPr>
              <a:lnSpc>
                <a:spcPct val="170000"/>
              </a:lnSpc>
            </a:pPr>
            <a:r>
              <a:rPr lang="en-US" sz="2400" dirty="0" err="1">
                <a:latin typeface="Arial" charset="0"/>
                <a:ea typeface="ＭＳ Ｐゴシック" charset="0"/>
              </a:rPr>
              <a:t>Kozlovski</a:t>
            </a:r>
            <a:r>
              <a:rPr lang="en-US" sz="2400" dirty="0">
                <a:latin typeface="Arial" charset="0"/>
                <a:ea typeface="ＭＳ Ｐゴシック" charset="0"/>
              </a:rPr>
              <a:t> et al (17+)</a:t>
            </a:r>
            <a:endParaRPr lang="en-US" sz="2400" dirty="0"/>
          </a:p>
        </p:txBody>
      </p:sp>
    </p:spTree>
    <p:extLst>
      <p:ext uri="{BB962C8B-B14F-4D97-AF65-F5344CB8AC3E}">
        <p14:creationId xmlns:p14="http://schemas.microsoft.com/office/powerpoint/2010/main" val="2011023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457200"/>
          </a:xfrm>
        </p:spPr>
        <p:txBody>
          <a:bodyPr>
            <a:noAutofit/>
          </a:bodyPr>
          <a:lstStyle/>
          <a:p>
            <a:r>
              <a:rPr lang="en-US" sz="3200" dirty="0">
                <a:solidFill>
                  <a:schemeClr val="accent2"/>
                </a:solidFill>
              </a:rPr>
              <a:t>Association of gut microbiome with Colon Cancer</a:t>
            </a:r>
          </a:p>
        </p:txBody>
      </p:sp>
      <p:sp>
        <p:nvSpPr>
          <p:cNvPr id="3" name="Content Placeholder 2"/>
          <p:cNvSpPr>
            <a:spLocks noGrp="1"/>
          </p:cNvSpPr>
          <p:nvPr>
            <p:ph idx="1"/>
          </p:nvPr>
        </p:nvSpPr>
        <p:spPr>
          <a:xfrm>
            <a:off x="149902" y="1447800"/>
            <a:ext cx="3410262" cy="5265188"/>
          </a:xfrm>
        </p:spPr>
        <p:txBody>
          <a:bodyPr>
            <a:noAutofit/>
          </a:bodyPr>
          <a:lstStyle/>
          <a:p>
            <a:pPr marL="0" defTabSz="457200"/>
            <a:r>
              <a:rPr lang="en-US" sz="2000" dirty="0">
                <a:ln>
                  <a:noFill/>
                </a:ln>
                <a:solidFill>
                  <a:srgbClr val="002060"/>
                </a:solidFill>
                <a:latin typeface="Arial" charset="0"/>
              </a:rPr>
              <a:t># microorganisms 496</a:t>
            </a:r>
          </a:p>
          <a:p>
            <a:pPr marL="0" defTabSz="457200"/>
            <a:r>
              <a:rPr lang="en-US" sz="2000" dirty="0">
                <a:ln>
                  <a:noFill/>
                </a:ln>
                <a:solidFill>
                  <a:srgbClr val="002060"/>
                </a:solidFill>
                <a:latin typeface="Arial" charset="0"/>
              </a:rPr>
              <a:t>N= 177 (86 tumors)</a:t>
            </a:r>
          </a:p>
          <a:p>
            <a:pPr marL="0" defTabSz="457200"/>
            <a:r>
              <a:rPr lang="en-US" sz="2000" dirty="0">
                <a:ln>
                  <a:noFill/>
                </a:ln>
                <a:solidFill>
                  <a:srgbClr val="002060"/>
                </a:solidFill>
                <a:latin typeface="Arial" charset="0"/>
              </a:rPr>
              <a:t>Abundance determined by rDNA &amp; compared between cancer and normal</a:t>
            </a:r>
          </a:p>
          <a:p>
            <a:pPr marL="0" defTabSz="457200"/>
            <a:endParaRPr lang="en-US" sz="2000" dirty="0">
              <a:ln>
                <a:noFill/>
              </a:ln>
              <a:solidFill>
                <a:srgbClr val="002060"/>
              </a:solidFill>
              <a:latin typeface="Arial" charset="0"/>
            </a:endParaRPr>
          </a:p>
          <a:p>
            <a:pPr marL="0" defTabSz="457200"/>
            <a:endParaRPr lang="en-US" sz="2000" dirty="0">
              <a:ln>
                <a:noFill/>
              </a:ln>
              <a:solidFill>
                <a:srgbClr val="002060"/>
              </a:solidFill>
              <a:latin typeface="Arial" charset="0"/>
            </a:endParaRPr>
          </a:p>
          <a:p>
            <a:pPr marL="0" defTabSz="457200"/>
            <a:r>
              <a:rPr lang="en-US" sz="2000" dirty="0">
                <a:solidFill>
                  <a:schemeClr val="accent2"/>
                </a:solidFill>
                <a:latin typeface="Arial" charset="0"/>
              </a:rPr>
              <a:t>Offers selective inference at the levels of Phylum, Class, Order, </a:t>
            </a:r>
            <a:r>
              <a:rPr lang="mr-IN" sz="2000" dirty="0">
                <a:solidFill>
                  <a:schemeClr val="accent2"/>
                </a:solidFill>
                <a:latin typeface="Arial" charset="0"/>
              </a:rPr>
              <a:t>…</a:t>
            </a:r>
            <a:r>
              <a:rPr lang="en-US" sz="2000" dirty="0">
                <a:solidFill>
                  <a:schemeClr val="accent2"/>
                </a:solidFill>
                <a:latin typeface="Arial" charset="0"/>
              </a:rPr>
              <a:t>. Species</a:t>
            </a:r>
            <a:endParaRPr lang="en-US" sz="2000" dirty="0">
              <a:ln>
                <a:noFill/>
              </a:ln>
              <a:solidFill>
                <a:schemeClr val="accent2"/>
              </a:solidFill>
              <a:latin typeface="Arial" charset="0"/>
            </a:endParaRPr>
          </a:p>
        </p:txBody>
      </p:sp>
      <p:pic>
        <p:nvPicPr>
          <p:cNvPr id="4" name="Picture 3"/>
          <p:cNvPicPr>
            <a:picLocks noChangeAspect="1"/>
          </p:cNvPicPr>
          <p:nvPr/>
        </p:nvPicPr>
        <p:blipFill>
          <a:blip r:embed="rId2"/>
          <a:stretch>
            <a:fillRect/>
          </a:stretch>
        </p:blipFill>
        <p:spPr>
          <a:xfrm>
            <a:off x="3537679" y="1254123"/>
            <a:ext cx="5149121" cy="5448925"/>
          </a:xfrm>
          <a:prstGeom prst="rect">
            <a:avLst/>
          </a:prstGeom>
        </p:spPr>
      </p:pic>
      <p:sp>
        <p:nvSpPr>
          <p:cNvPr id="5" name="TextBox 4">
            <a:extLst>
              <a:ext uri="{FF2B5EF4-FFF2-40B4-BE49-F238E27FC236}">
                <a16:creationId xmlns:a16="http://schemas.microsoft.com/office/drawing/2014/main" id="{55D583A0-A898-FA4A-9274-45BADCBBC234}"/>
              </a:ext>
            </a:extLst>
          </p:cNvPr>
          <p:cNvSpPr txBox="1"/>
          <p:nvPr/>
        </p:nvSpPr>
        <p:spPr>
          <a:xfrm>
            <a:off x="359764" y="6011056"/>
            <a:ext cx="2499402" cy="369332"/>
          </a:xfrm>
          <a:prstGeom prst="rect">
            <a:avLst/>
          </a:prstGeom>
          <a:noFill/>
        </p:spPr>
        <p:txBody>
          <a:bodyPr wrap="none" rtlCol="0">
            <a:spAutoFit/>
          </a:bodyPr>
          <a:lstStyle/>
          <a:p>
            <a:r>
              <a:rPr lang="en-US" dirty="0" err="1">
                <a:latin typeface="Arial" charset="0"/>
                <a:ea typeface="ＭＳ Ｐゴシック" charset="0"/>
              </a:rPr>
              <a:t>Bogomolov</a:t>
            </a:r>
            <a:r>
              <a:rPr lang="en-US" dirty="0">
                <a:latin typeface="Arial" charset="0"/>
                <a:ea typeface="ＭＳ Ｐゴシック" charset="0"/>
              </a:rPr>
              <a:t> et al (‘17+)</a:t>
            </a:r>
            <a:endParaRPr lang="en-US" dirty="0"/>
          </a:p>
        </p:txBody>
      </p:sp>
    </p:spTree>
    <p:extLst>
      <p:ext uri="{BB962C8B-B14F-4D97-AF65-F5344CB8AC3E}">
        <p14:creationId xmlns:p14="http://schemas.microsoft.com/office/powerpoint/2010/main" val="3053062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902" y="533400"/>
            <a:ext cx="8536898" cy="503238"/>
          </a:xfrm>
        </p:spPr>
        <p:txBody>
          <a:bodyPr>
            <a:normAutofit fontScale="90000"/>
          </a:bodyPr>
          <a:lstStyle/>
          <a:p>
            <a:endParaRPr lang="en-US" dirty="0"/>
          </a:p>
        </p:txBody>
      </p:sp>
      <p:sp>
        <p:nvSpPr>
          <p:cNvPr id="3" name="Content Placeholder 2"/>
          <p:cNvSpPr>
            <a:spLocks noGrp="1"/>
          </p:cNvSpPr>
          <p:nvPr>
            <p:ph idx="1"/>
          </p:nvPr>
        </p:nvSpPr>
        <p:spPr>
          <a:xfrm>
            <a:off x="149902" y="1264062"/>
            <a:ext cx="3410262" cy="5448925"/>
          </a:xfrm>
        </p:spPr>
        <p:txBody>
          <a:bodyPr>
            <a:normAutofit/>
          </a:bodyPr>
          <a:lstStyle/>
          <a:p>
            <a:pPr marL="0" indent="0" defTabSz="457200">
              <a:buNone/>
            </a:pPr>
            <a:endParaRPr lang="en-US" sz="2000" dirty="0">
              <a:ln>
                <a:noFill/>
              </a:ln>
              <a:latin typeface="Arial" charset="0"/>
            </a:endParaRPr>
          </a:p>
          <a:p>
            <a:pPr marL="0" indent="0" defTabSz="457200">
              <a:buNone/>
            </a:pPr>
            <a:r>
              <a:rPr lang="en-US" sz="2000" dirty="0">
                <a:ln>
                  <a:noFill/>
                </a:ln>
                <a:latin typeface="Arial" charset="0"/>
              </a:rPr>
              <a:t>There is interest in inference that stops at a family, genus etc. with no  particular species identified.</a:t>
            </a:r>
          </a:p>
          <a:p>
            <a:pPr marL="0" indent="0" defTabSz="457200">
              <a:buNone/>
            </a:pPr>
            <a:endParaRPr lang="en-US" sz="2000" dirty="0">
              <a:ln>
                <a:noFill/>
              </a:ln>
              <a:latin typeface="Arial" charset="0"/>
            </a:endParaRPr>
          </a:p>
          <a:p>
            <a:pPr marL="0" indent="0" defTabSz="457200">
              <a:buNone/>
            </a:pPr>
            <a:r>
              <a:rPr lang="en-US" sz="2000" dirty="0">
                <a:ln>
                  <a:noFill/>
                </a:ln>
                <a:latin typeface="Arial" charset="0"/>
              </a:rPr>
              <a:t>The </a:t>
            </a:r>
            <a:r>
              <a:rPr lang="en-US" sz="2000" dirty="0">
                <a:ln>
                  <a:noFill/>
                </a:ln>
                <a:solidFill>
                  <a:schemeClr val="accent6"/>
                </a:solidFill>
                <a:latin typeface="Arial" charset="0"/>
              </a:rPr>
              <a:t>end-nodes</a:t>
            </a:r>
            <a:r>
              <a:rPr lang="en-US" sz="2000" dirty="0">
                <a:ln>
                  <a:noFill/>
                </a:ln>
                <a:latin typeface="Arial" charset="0"/>
              </a:rPr>
              <a:t> become the selected set</a:t>
            </a:r>
          </a:p>
        </p:txBody>
      </p:sp>
      <p:pic>
        <p:nvPicPr>
          <p:cNvPr id="4" name="Picture 3"/>
          <p:cNvPicPr>
            <a:picLocks noChangeAspect="1"/>
          </p:cNvPicPr>
          <p:nvPr/>
        </p:nvPicPr>
        <p:blipFill>
          <a:blip r:embed="rId2"/>
          <a:stretch>
            <a:fillRect/>
          </a:stretch>
        </p:blipFill>
        <p:spPr>
          <a:xfrm>
            <a:off x="3537679" y="1254123"/>
            <a:ext cx="5149121" cy="5448925"/>
          </a:xfrm>
          <a:prstGeom prst="rect">
            <a:avLst/>
          </a:prstGeom>
        </p:spPr>
      </p:pic>
      <p:sp>
        <p:nvSpPr>
          <p:cNvPr id="6" name="Oval 5"/>
          <p:cNvSpPr/>
          <p:nvPr/>
        </p:nvSpPr>
        <p:spPr>
          <a:xfrm>
            <a:off x="7827819" y="1524000"/>
            <a:ext cx="748145" cy="33250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7" name="Oval 6"/>
          <p:cNvSpPr/>
          <p:nvPr/>
        </p:nvSpPr>
        <p:spPr>
          <a:xfrm>
            <a:off x="5749409" y="5500255"/>
            <a:ext cx="748145" cy="33250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869384" y="4889161"/>
            <a:ext cx="748145" cy="33250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841674" y="4601318"/>
            <a:ext cx="748145" cy="33250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190511" y="4279778"/>
            <a:ext cx="748145" cy="33250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917874" y="3670056"/>
            <a:ext cx="748145" cy="33250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890165" y="2763452"/>
            <a:ext cx="748145" cy="33250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459399" y="1995054"/>
            <a:ext cx="748145" cy="33250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190510" y="6086667"/>
            <a:ext cx="748145" cy="33250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890165" y="6426173"/>
            <a:ext cx="748145" cy="33250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879773" y="3053910"/>
            <a:ext cx="748145" cy="33250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897093" y="3372480"/>
            <a:ext cx="748145" cy="33250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190510" y="2425121"/>
            <a:ext cx="748145" cy="33250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txBox="1">
            <a:spLocks/>
          </p:cNvSpPr>
          <p:nvPr/>
        </p:nvSpPr>
        <p:spPr>
          <a:xfrm>
            <a:off x="0" y="533400"/>
            <a:ext cx="91440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accent2"/>
                </a:solidFill>
              </a:rPr>
              <a:t>Association of gut microbiome with Colon Cancer</a:t>
            </a:r>
          </a:p>
        </p:txBody>
      </p:sp>
    </p:spTree>
    <p:extLst>
      <p:ext uri="{BB962C8B-B14F-4D97-AF65-F5344CB8AC3E}">
        <p14:creationId xmlns:p14="http://schemas.microsoft.com/office/powerpoint/2010/main" val="2965224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a:xfrm>
            <a:off x="682978" y="381000"/>
            <a:ext cx="8003822" cy="838200"/>
          </a:xfrm>
        </p:spPr>
        <p:txBody>
          <a:bodyPr/>
          <a:lstStyle/>
          <a:p>
            <a:r>
              <a:rPr lang="en-US" dirty="0"/>
              <a:t>Outline</a:t>
            </a:r>
          </a:p>
        </p:txBody>
      </p:sp>
      <p:sp>
        <p:nvSpPr>
          <p:cNvPr id="4" name="Content Placeholder 3">
            <a:extLst>
              <a:ext uri="{FF2B5EF4-FFF2-40B4-BE49-F238E27FC236}">
                <a16:creationId xmlns:a16="http://schemas.microsoft.com/office/drawing/2014/main" id="{A50631B7-C804-C542-9EB7-35CFA89BC048}"/>
              </a:ext>
            </a:extLst>
          </p:cNvPr>
          <p:cNvSpPr>
            <a:spLocks noGrp="1"/>
          </p:cNvSpPr>
          <p:nvPr>
            <p:ph idx="1"/>
          </p:nvPr>
        </p:nvSpPr>
        <p:spPr>
          <a:xfrm>
            <a:off x="570089" y="1219200"/>
            <a:ext cx="8229600" cy="5259431"/>
          </a:xfrm>
        </p:spPr>
        <p:txBody>
          <a:bodyPr/>
          <a:lstStyle/>
          <a:p>
            <a:pPr marL="457200" indent="-457200">
              <a:buAutoNum type="arabicPeriod"/>
            </a:pPr>
            <a:r>
              <a:rPr lang="en-US" i="1" dirty="0">
                <a:solidFill>
                  <a:schemeClr val="accent2">
                    <a:lumMod val="20000"/>
                    <a:lumOff val="80000"/>
                  </a:schemeClr>
                </a:solidFill>
                <a:latin typeface="Apple Chancery"/>
                <a:cs typeface="Apple Chancery"/>
              </a:rPr>
              <a:t>Current replicability problems in Science</a:t>
            </a:r>
          </a:p>
          <a:p>
            <a:pPr marL="457200" indent="-457200">
              <a:buAutoNum type="arabicPeriod"/>
            </a:pPr>
            <a:r>
              <a:rPr lang="en-US" i="1" dirty="0">
                <a:solidFill>
                  <a:schemeClr val="accent2">
                    <a:lumMod val="20000"/>
                    <a:lumOff val="80000"/>
                  </a:schemeClr>
                </a:solidFill>
                <a:latin typeface="Apple Chancery"/>
                <a:cs typeface="Apple Chancery"/>
              </a:rPr>
              <a:t>Selective inference - the silent killer of replicability</a:t>
            </a:r>
          </a:p>
          <a:p>
            <a:pPr marL="457200" indent="-457200">
              <a:buAutoNum type="arabicPeriod"/>
            </a:pPr>
            <a:r>
              <a:rPr lang="en-US" i="1" dirty="0">
                <a:solidFill>
                  <a:schemeClr val="accent2">
                    <a:lumMod val="20000"/>
                    <a:lumOff val="80000"/>
                  </a:schemeClr>
                </a:solidFill>
                <a:latin typeface="Apple Chancery"/>
                <a:cs typeface="Apple Chancery"/>
              </a:rPr>
              <a:t>Simultaneous inference </a:t>
            </a:r>
          </a:p>
          <a:p>
            <a:pPr marL="457200" indent="-457200">
              <a:buAutoNum type="arabicPeriod"/>
            </a:pPr>
            <a:r>
              <a:rPr lang="en-US" i="1" dirty="0">
                <a:solidFill>
                  <a:schemeClr val="accent2">
                    <a:lumMod val="20000"/>
                    <a:lumOff val="80000"/>
                  </a:schemeClr>
                </a:solidFill>
                <a:latin typeface="Apple Chancery"/>
                <a:cs typeface="Apple Chancery"/>
              </a:rPr>
              <a:t>		</a:t>
            </a:r>
          </a:p>
          <a:p>
            <a:pPr marL="457200" indent="-457200">
              <a:buAutoNum type="arabicPeriod"/>
            </a:pPr>
            <a:r>
              <a:rPr lang="en-US" i="1" dirty="0">
                <a:solidFill>
                  <a:schemeClr val="accent2">
                    <a:lumMod val="20000"/>
                    <a:lumOff val="80000"/>
                  </a:schemeClr>
                </a:solidFill>
                <a:latin typeface="Apple Chancery"/>
                <a:cs typeface="Apple Chancery"/>
              </a:rPr>
              <a:t>False Discovery Rate (FDR)</a:t>
            </a:r>
          </a:p>
          <a:p>
            <a:pPr marL="457200" indent="-457200">
              <a:buAutoNum type="arabicPeriod"/>
            </a:pPr>
            <a:r>
              <a:rPr lang="en-US" i="1" dirty="0">
                <a:solidFill>
                  <a:schemeClr val="accent2">
                    <a:lumMod val="20000"/>
                    <a:lumOff val="80000"/>
                  </a:schemeClr>
                </a:solidFill>
                <a:latin typeface="Apple Chancery"/>
                <a:cs typeface="Apple Chancery"/>
              </a:rPr>
              <a:t>Tests and confidence intervals controlling FDR and FCR</a:t>
            </a:r>
          </a:p>
          <a:p>
            <a:pPr marL="457200" indent="-457200">
              <a:buAutoNum type="arabicPeriod"/>
            </a:pPr>
            <a:r>
              <a:rPr lang="en-US" i="1" dirty="0">
                <a:solidFill>
                  <a:schemeClr val="accent2">
                    <a:lumMod val="20000"/>
                    <a:lumOff val="80000"/>
                  </a:schemeClr>
                </a:solidFill>
                <a:latin typeface="Apple Chancery"/>
                <a:cs typeface="Apple Chancery"/>
              </a:rPr>
              <a:t>Estimation and Model Selection	</a:t>
            </a:r>
            <a:endParaRPr lang="he-IL" i="1" dirty="0">
              <a:solidFill>
                <a:schemeClr val="accent2">
                  <a:lumMod val="20000"/>
                  <a:lumOff val="80000"/>
                </a:schemeClr>
              </a:solidFill>
              <a:latin typeface="Apple Chancery"/>
              <a:cs typeface="Apple Chancery"/>
            </a:endParaRPr>
          </a:p>
          <a:p>
            <a:pPr marL="457200" indent="-457200">
              <a:buAutoNum type="arabicPeriod"/>
            </a:pPr>
            <a:r>
              <a:rPr lang="en-US" i="1" dirty="0">
                <a:latin typeface="Apple Chancery"/>
                <a:cs typeface="Apple Chancery"/>
              </a:rPr>
              <a:t>			 </a:t>
            </a:r>
          </a:p>
          <a:p>
            <a:pPr marL="457200" indent="-457200">
              <a:buFont typeface="Arial" pitchFamily="34" charset="0"/>
              <a:buAutoNum type="arabicPeriod"/>
            </a:pPr>
            <a:r>
              <a:rPr lang="en-US" i="1" dirty="0">
                <a:latin typeface="Apple Chancery"/>
                <a:cs typeface="Apple Chancery"/>
              </a:rPr>
              <a:t>Hierarchical families</a:t>
            </a:r>
          </a:p>
          <a:p>
            <a:pPr marL="457200" indent="-457200">
              <a:buFont typeface="Arial" pitchFamily="34" charset="0"/>
              <a:buAutoNum type="arabicPeriod"/>
            </a:pPr>
            <a:r>
              <a:rPr lang="en-US" i="1" dirty="0">
                <a:latin typeface="Apple Chancery"/>
                <a:cs typeface="Apple Chancery"/>
              </a:rPr>
              <a:t>Conditional inference</a:t>
            </a:r>
          </a:p>
          <a:p>
            <a:pPr marL="457200" indent="-457200">
              <a:buAutoNum type="arabicPeriod"/>
            </a:pPr>
            <a:r>
              <a:rPr lang="en-US" i="1" dirty="0">
                <a:latin typeface="Apple Chancery"/>
                <a:cs typeface="Apple Chancery"/>
              </a:rPr>
              <a:t>Simultaneous over the selected	</a:t>
            </a:r>
          </a:p>
          <a:p>
            <a:endParaRPr lang="en-US" dirty="0"/>
          </a:p>
        </p:txBody>
      </p:sp>
      <p:sp>
        <p:nvSpPr>
          <p:cNvPr id="6" name="Date Placeholder 3"/>
          <p:cNvSpPr>
            <a:spLocks noGrp="1"/>
          </p:cNvSpPr>
          <p:nvPr>
            <p:ph type="dt" sz="half" idx="10"/>
          </p:nvPr>
        </p:nvSpPr>
        <p:spPr/>
        <p:txBody>
          <a:bodyPr/>
          <a:lstStyle/>
          <a:p>
            <a:r>
              <a:rPr lang="en-US"/>
              <a:t>Y Benjamini</a:t>
            </a:r>
            <a:endParaRPr lang="en-US" sz="1400"/>
          </a:p>
        </p:txBody>
      </p:sp>
      <p:sp>
        <p:nvSpPr>
          <p:cNvPr id="2" name="Slide Number Placeholder 1"/>
          <p:cNvSpPr>
            <a:spLocks noGrp="1"/>
          </p:cNvSpPr>
          <p:nvPr>
            <p:ph type="sldNum" sz="quarter" idx="12"/>
          </p:nvPr>
        </p:nvSpPr>
        <p:spPr>
          <a:xfrm>
            <a:off x="8077200" y="19050"/>
            <a:ext cx="1066800" cy="328613"/>
          </a:xfrm>
          <a:prstGeom prst="rect">
            <a:avLst/>
          </a:prstGeom>
        </p:spPr>
        <p:txBody>
          <a:bodyPr/>
          <a:lstStyle/>
          <a:p>
            <a:fld id="{8D42553A-74F0-3649-A174-253660D15F7B}" type="slidenum">
              <a:rPr lang="en-US" smtClean="0"/>
              <a:t>2</a:t>
            </a:fld>
            <a:endParaRPr lang="en-US"/>
          </a:p>
        </p:txBody>
      </p:sp>
    </p:spTree>
    <p:extLst>
      <p:ext uri="{BB962C8B-B14F-4D97-AF65-F5344CB8AC3E}">
        <p14:creationId xmlns:p14="http://schemas.microsoft.com/office/powerpoint/2010/main" val="1596075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074" y="1524000"/>
            <a:ext cx="8658726" cy="4525963"/>
          </a:xfrm>
        </p:spPr>
        <p:txBody>
          <a:bodyPr/>
          <a:lstStyle/>
          <a:p>
            <a:pPr marL="457200" indent="-457200">
              <a:buAutoNum type="arabicPeriod"/>
            </a:pPr>
            <a:r>
              <a:rPr lang="en-US" sz="2400" dirty="0"/>
              <a:t>Screening the 743 multiple regression models </a:t>
            </a:r>
          </a:p>
          <a:p>
            <a:pPr marL="457200" indent="-457200">
              <a:buAutoNum type="arabicPeriod"/>
            </a:pPr>
            <a:r>
              <a:rPr lang="en-US" sz="2400" dirty="0"/>
              <a:t>In the 32 passing FDR at .05, test coefficients at q*(32/743)</a:t>
            </a:r>
            <a:endParaRPr lang="en-US" dirty="0"/>
          </a:p>
        </p:txBody>
      </p:sp>
      <p:pic>
        <p:nvPicPr>
          <p:cNvPr id="4" name="Picture 3"/>
          <p:cNvPicPr>
            <a:picLocks noChangeAspect="1"/>
          </p:cNvPicPr>
          <p:nvPr/>
        </p:nvPicPr>
        <p:blipFill>
          <a:blip r:embed="rId2"/>
          <a:stretch>
            <a:fillRect/>
          </a:stretch>
        </p:blipFill>
        <p:spPr>
          <a:xfrm>
            <a:off x="2095500" y="2514600"/>
            <a:ext cx="4953000" cy="4208582"/>
          </a:xfrm>
          <a:prstGeom prst="rect">
            <a:avLst/>
          </a:prstGeom>
        </p:spPr>
      </p:pic>
      <p:sp>
        <p:nvSpPr>
          <p:cNvPr id="5" name="Rectangle 2"/>
          <p:cNvSpPr>
            <a:spLocks noGrp="1" noChangeArrowheads="1"/>
          </p:cNvSpPr>
          <p:nvPr>
            <p:ph type="title"/>
          </p:nvPr>
        </p:nvSpPr>
        <p:spPr>
          <a:xfrm>
            <a:off x="457200" y="457200"/>
            <a:ext cx="8229600" cy="838200"/>
          </a:xfrm>
        </p:spPr>
        <p:txBody>
          <a:bodyPr>
            <a:normAutofit fontScale="90000"/>
          </a:bodyPr>
          <a:lstStyle/>
          <a:p>
            <a:pPr>
              <a:defRPr/>
            </a:pPr>
            <a:r>
              <a:rPr lang="en-US" sz="3200" dirty="0">
                <a:solidFill>
                  <a:schemeClr val="accent2"/>
                </a:solidFill>
                <a:latin typeface="Arial" charset="0"/>
                <a:ea typeface="ＭＳ Ｐゴシック" charset="0"/>
              </a:rPr>
              <a:t>Screening clinical symptoms of Parkinson patients for genetic </a:t>
            </a:r>
            <a:r>
              <a:rPr lang="en-US" sz="3200">
                <a:solidFill>
                  <a:schemeClr val="accent2"/>
                </a:solidFill>
                <a:latin typeface="Arial" charset="0"/>
                <a:ea typeface="ＭＳ Ｐゴシック" charset="0"/>
              </a:rPr>
              <a:t>effects by hierarchical </a:t>
            </a:r>
            <a:r>
              <a:rPr lang="en-US" sz="3200" dirty="0">
                <a:solidFill>
                  <a:schemeClr val="accent2"/>
                </a:solidFill>
                <a:latin typeface="Arial" charset="0"/>
                <a:ea typeface="ＭＳ Ｐゴシック" charset="0"/>
              </a:rPr>
              <a:t>testing  </a:t>
            </a:r>
          </a:p>
        </p:txBody>
      </p:sp>
    </p:spTree>
    <p:extLst>
      <p:ext uri="{BB962C8B-B14F-4D97-AF65-F5344CB8AC3E}">
        <p14:creationId xmlns:p14="http://schemas.microsoft.com/office/powerpoint/2010/main" val="9493902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solidFill>
                  <a:schemeClr val="accent2"/>
                </a:solidFill>
              </a:rPr>
              <a:t>Other hierarchical methods</a:t>
            </a:r>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pPr marL="0" indent="0">
              <a:buNone/>
            </a:pPr>
            <a:r>
              <a:rPr lang="en-US" sz="3100" dirty="0">
                <a:latin typeface="Arial" charset="0"/>
              </a:rPr>
              <a:t>     </a:t>
            </a:r>
            <a:r>
              <a:rPr lang="en-US" sz="3100" dirty="0" err="1">
                <a:latin typeface="Arial" charset="0"/>
              </a:rPr>
              <a:t>eQTL</a:t>
            </a:r>
            <a:r>
              <a:rPr lang="en-US" sz="3100" dirty="0">
                <a:latin typeface="Arial" charset="0"/>
              </a:rPr>
              <a:t> in tissues               </a:t>
            </a:r>
            <a:r>
              <a:rPr lang="en-US" sz="2600" dirty="0">
                <a:ln>
                  <a:noFill/>
                </a:ln>
                <a:latin typeface="Arial" charset="0"/>
              </a:rPr>
              <a:t>Heller, Chatterjee Krieger et al (‘17)</a:t>
            </a:r>
            <a:r>
              <a:rPr lang="en-US" sz="3100" dirty="0">
                <a:ln>
                  <a:noFill/>
                </a:ln>
                <a:latin typeface="Arial" charset="0"/>
              </a:rPr>
              <a:t>.</a:t>
            </a:r>
          </a:p>
          <a:p>
            <a:r>
              <a:rPr lang="en-US" sz="3100" dirty="0">
                <a:ln>
                  <a:noFill/>
                </a:ln>
                <a:latin typeface="Arial" charset="0"/>
              </a:rPr>
              <a:t>Collapse levels 1 &amp; 2 of SNPs and Genes to one family, family 1’ </a:t>
            </a:r>
          </a:p>
          <a:p>
            <a:r>
              <a:rPr lang="en-US" sz="3100" dirty="0">
                <a:ln>
                  <a:noFill/>
                </a:ln>
                <a:latin typeface="Arial" charset="0"/>
              </a:rPr>
              <a:t>Tissues per pair of SNP &amp; Gene-expression are families at new level 2’</a:t>
            </a:r>
          </a:p>
          <a:p>
            <a:r>
              <a:rPr lang="en-US" sz="3100" dirty="0">
                <a:ln>
                  <a:noFill/>
                </a:ln>
                <a:solidFill>
                  <a:srgbClr val="002060"/>
                </a:solidFill>
                <a:latin typeface="Arial" charset="0"/>
              </a:rPr>
              <a:t>Tissues are taken from different subjects hence are test statistics in each family independent. </a:t>
            </a:r>
            <a:r>
              <a:rPr lang="en-US" sz="3100" dirty="0">
                <a:solidFill>
                  <a:srgbClr val="002060"/>
                </a:solidFill>
                <a:latin typeface="Arial" charset="0"/>
              </a:rPr>
              <a:t>So,</a:t>
            </a:r>
          </a:p>
          <a:p>
            <a:pPr marL="0" indent="0">
              <a:buNone/>
            </a:pPr>
            <a:r>
              <a:rPr lang="en-US" sz="3100" dirty="0">
                <a:solidFill>
                  <a:srgbClr val="002060"/>
                </a:solidFill>
                <a:latin typeface="Arial" charset="0"/>
              </a:rPr>
              <a:t>    </a:t>
            </a:r>
            <a:r>
              <a:rPr lang="en-US" sz="3100" dirty="0">
                <a:ln>
                  <a:noFill/>
                </a:ln>
                <a:latin typeface="Arial" charset="0"/>
              </a:rPr>
              <a:t>Test associations per tissue and use Fisher’s 	combination test per family in level 2’ </a:t>
            </a:r>
          </a:p>
          <a:p>
            <a:r>
              <a:rPr lang="en-US" sz="3100" dirty="0">
                <a:ln>
                  <a:noFill/>
                </a:ln>
                <a:latin typeface="Arial" charset="0"/>
              </a:rPr>
              <a:t>Test using BH at level 1’.</a:t>
            </a:r>
          </a:p>
          <a:p>
            <a:r>
              <a:rPr lang="en-US" sz="3100" dirty="0">
                <a:ln>
                  <a:noFill/>
                </a:ln>
                <a:latin typeface="Arial" charset="0"/>
              </a:rPr>
              <a:t>Within a selected family calculate conditional p-values</a:t>
            </a:r>
          </a:p>
          <a:p>
            <a:pPr marL="0" indent="0">
              <a:buNone/>
            </a:pPr>
            <a:r>
              <a:rPr lang="en-US" sz="3100" dirty="0">
                <a:latin typeface="Arial" charset="0"/>
              </a:rPr>
              <a:t>     (</a:t>
            </a:r>
            <a:r>
              <a:rPr lang="en-US" sz="3100" dirty="0">
                <a:solidFill>
                  <a:srgbClr val="002060"/>
                </a:solidFill>
                <a:latin typeface="Arial" charset="0"/>
              </a:rPr>
              <a:t>no longer independent but still </a:t>
            </a:r>
            <a:r>
              <a:rPr lang="en-US" sz="3100" dirty="0" err="1">
                <a:solidFill>
                  <a:srgbClr val="002060"/>
                </a:solidFill>
                <a:latin typeface="Arial" charset="0"/>
              </a:rPr>
              <a:t>managable</a:t>
            </a:r>
            <a:r>
              <a:rPr lang="en-US" sz="3100" dirty="0">
                <a:solidFill>
                  <a:srgbClr val="002060"/>
                </a:solidFill>
                <a:latin typeface="Arial" charset="0"/>
              </a:rPr>
              <a:t>) </a:t>
            </a:r>
            <a:endParaRPr lang="en-US" sz="3100" dirty="0">
              <a:ln>
                <a:noFill/>
              </a:ln>
              <a:solidFill>
                <a:srgbClr val="002060"/>
              </a:solidFill>
              <a:latin typeface="Arial" charset="0"/>
            </a:endParaRPr>
          </a:p>
          <a:p>
            <a:pPr marL="0" indent="0">
              <a:buNone/>
            </a:pPr>
            <a:endParaRPr lang="en-US" sz="3100" dirty="0">
              <a:solidFill>
                <a:srgbClr val="002060"/>
              </a:solidFill>
            </a:endParaRPr>
          </a:p>
        </p:txBody>
      </p:sp>
      <p:sp>
        <p:nvSpPr>
          <p:cNvPr id="5" name="Footer Placeholder 2"/>
          <p:cNvSpPr txBox="1">
            <a:spLocks/>
          </p:cNvSpPr>
          <p:nvPr/>
        </p:nvSpPr>
        <p:spPr>
          <a:xfrm>
            <a:off x="112880" y="34131"/>
            <a:ext cx="1820862" cy="3286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fontAlgn="auto" latinLnBrk="0" hangingPunct="1">
              <a:spcBef>
                <a:spcPts val="0"/>
              </a:spcBef>
              <a:spcAft>
                <a:spcPts val="0"/>
              </a:spcAft>
              <a:defRPr kumimoji="1" sz="30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kumimoji="1" sz="3000" kern="1200">
                <a:solidFill>
                  <a:schemeClr val="tx1"/>
                </a:solidFill>
                <a:latin typeface="Arial" charset="0"/>
                <a:ea typeface="ＭＳ Ｐゴシック" charset="0"/>
                <a:cs typeface="+mn-cs"/>
              </a:defRPr>
            </a:lvl2pPr>
            <a:lvl3pPr marL="1143000" indent="-228600" algn="l" defTabSz="457200" rtl="0" eaLnBrk="1" latinLnBrk="0" hangingPunct="1">
              <a:defRPr kumimoji="1" sz="3000" kern="1200">
                <a:solidFill>
                  <a:schemeClr val="tx1"/>
                </a:solidFill>
                <a:latin typeface="Arial" charset="0"/>
                <a:ea typeface="ＭＳ Ｐゴシック" charset="0"/>
                <a:cs typeface="+mn-cs"/>
              </a:defRPr>
            </a:lvl3pPr>
            <a:lvl4pPr marL="1600200" indent="-228600" algn="l" defTabSz="457200" rtl="0" eaLnBrk="1" latinLnBrk="0" hangingPunct="1">
              <a:defRPr kumimoji="1" sz="3000" kern="1200">
                <a:solidFill>
                  <a:schemeClr val="tx1"/>
                </a:solidFill>
                <a:latin typeface="Arial" charset="0"/>
                <a:ea typeface="ＭＳ Ｐゴシック" charset="0"/>
                <a:cs typeface="+mn-cs"/>
              </a:defRPr>
            </a:lvl4pPr>
            <a:lvl5pPr marL="2057400" indent="-228600" algn="l" defTabSz="457200" rtl="0" eaLnBrk="1" latinLnBrk="0" hangingPunct="1">
              <a:defRPr kumimoji="1" sz="30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9pPr>
          </a:lstStyle>
          <a:p>
            <a:r>
              <a:rPr kumimoji="0" lang="en-US" sz="1200" dirty="0">
                <a:solidFill>
                  <a:schemeClr val="bg1"/>
                </a:solidFill>
              </a:rPr>
              <a:t>YB </a:t>
            </a:r>
            <a:r>
              <a:rPr kumimoji="0" lang="en-US" sz="1200">
                <a:solidFill>
                  <a:schemeClr val="bg1"/>
                </a:solidFill>
              </a:rPr>
              <a:t>@ JSM2017</a:t>
            </a:r>
            <a:endParaRPr kumimoji="0" lang="en-US" sz="1400" dirty="0">
              <a:solidFill>
                <a:schemeClr val="bg1"/>
              </a:solidFill>
            </a:endParaRPr>
          </a:p>
        </p:txBody>
      </p:sp>
    </p:spTree>
    <p:extLst>
      <p:ext uri="{BB962C8B-B14F-4D97-AF65-F5344CB8AC3E}">
        <p14:creationId xmlns:p14="http://schemas.microsoft.com/office/powerpoint/2010/main" val="14450964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solidFill>
                  <a:schemeClr val="accent2"/>
                </a:solidFill>
              </a:rPr>
              <a:t>Other hierarchical methods</a:t>
            </a:r>
          </a:p>
        </p:txBody>
      </p:sp>
      <p:sp>
        <p:nvSpPr>
          <p:cNvPr id="3" name="Content Placeholder 2"/>
          <p:cNvSpPr>
            <a:spLocks noGrp="1"/>
          </p:cNvSpPr>
          <p:nvPr>
            <p:ph idx="1"/>
          </p:nvPr>
        </p:nvSpPr>
        <p:spPr>
          <a:xfrm>
            <a:off x="457200" y="1608221"/>
            <a:ext cx="8686800" cy="5257800"/>
          </a:xfrm>
        </p:spPr>
        <p:txBody>
          <a:bodyPr>
            <a:normAutofit fontScale="85000" lnSpcReduction="10000"/>
          </a:bodyPr>
          <a:lstStyle/>
          <a:p>
            <a:pPr marL="0" indent="0">
              <a:buNone/>
            </a:pPr>
            <a:r>
              <a:rPr lang="en-US" sz="2400" dirty="0">
                <a:latin typeface="Arial" charset="0"/>
              </a:rPr>
              <a:t>1</a:t>
            </a:r>
            <a:r>
              <a:rPr lang="en-US" sz="2800" dirty="0">
                <a:latin typeface="Arial" charset="0"/>
              </a:rPr>
              <a:t>. </a:t>
            </a:r>
            <a:r>
              <a:rPr lang="en-US" sz="2800" dirty="0" err="1">
                <a:solidFill>
                  <a:srgbClr val="002060"/>
                </a:solidFill>
                <a:latin typeface="Arial" charset="0"/>
              </a:rPr>
              <a:t>eQTL</a:t>
            </a:r>
            <a:r>
              <a:rPr lang="en-US" sz="2800" dirty="0">
                <a:solidFill>
                  <a:srgbClr val="002060"/>
                </a:solidFill>
                <a:latin typeface="Arial" charset="0"/>
              </a:rPr>
              <a:t> in multiple tissues                </a:t>
            </a:r>
            <a:r>
              <a:rPr lang="en-US" sz="2800" dirty="0">
                <a:latin typeface="Arial" charset="0"/>
              </a:rPr>
              <a:t>	       </a:t>
            </a:r>
            <a:r>
              <a:rPr lang="en-US" sz="2400" dirty="0">
                <a:ln>
                  <a:noFill/>
                </a:ln>
                <a:latin typeface="Arial" charset="0"/>
              </a:rPr>
              <a:t>Heller et al (‘17)</a:t>
            </a:r>
          </a:p>
          <a:p>
            <a:pPr marL="0" indent="0">
              <a:buNone/>
            </a:pPr>
            <a:r>
              <a:rPr lang="en-US" sz="2800" dirty="0">
                <a:latin typeface="Arial" charset="0"/>
              </a:rPr>
              <a:t>Using 2-layers: selecting from the 1</a:t>
            </a:r>
            <a:r>
              <a:rPr lang="en-US" sz="2800" baseline="30000" dirty="0">
                <a:latin typeface="Arial" charset="0"/>
              </a:rPr>
              <a:t>st</a:t>
            </a:r>
            <a:r>
              <a:rPr lang="en-US" sz="2800" dirty="0">
                <a:latin typeface="Arial" charset="0"/>
              </a:rPr>
              <a:t> controlling FDR</a:t>
            </a:r>
          </a:p>
          <a:p>
            <a:pPr marL="0" indent="0">
              <a:buNone/>
            </a:pPr>
            <a:r>
              <a:rPr lang="en-US" sz="2800" dirty="0">
                <a:ln>
                  <a:noFill/>
                </a:ln>
                <a:latin typeface="Arial" charset="0"/>
              </a:rPr>
              <a:t>                        selecting from the 2</a:t>
            </a:r>
            <a:r>
              <a:rPr lang="en-US" sz="2800" baseline="30000" dirty="0">
                <a:ln>
                  <a:noFill/>
                </a:ln>
                <a:latin typeface="Arial" charset="0"/>
              </a:rPr>
              <a:t>nd</a:t>
            </a:r>
            <a:r>
              <a:rPr lang="en-US" sz="2800" dirty="0">
                <a:ln>
                  <a:noFill/>
                </a:ln>
                <a:latin typeface="Arial" charset="0"/>
              </a:rPr>
              <a:t> by conditional p-values</a:t>
            </a:r>
          </a:p>
          <a:p>
            <a:pPr marL="0" indent="0">
              <a:buNone/>
            </a:pPr>
            <a:r>
              <a:rPr lang="en-US" sz="2800" dirty="0">
                <a:solidFill>
                  <a:srgbClr val="002060"/>
                </a:solidFill>
                <a:latin typeface="Arial" charset="0"/>
              </a:rPr>
              <a:t>2. The p-Filter for multiple groups      </a:t>
            </a:r>
            <a:r>
              <a:rPr lang="en-US" sz="2400" dirty="0">
                <a:latin typeface="Arial" charset="0"/>
              </a:rPr>
              <a:t>Barber-</a:t>
            </a:r>
            <a:r>
              <a:rPr lang="en-US" sz="2400" dirty="0" err="1">
                <a:latin typeface="Arial" charset="0"/>
              </a:rPr>
              <a:t>Foygel</a:t>
            </a:r>
            <a:r>
              <a:rPr lang="en-US" sz="2400" dirty="0">
                <a:latin typeface="Arial" charset="0"/>
              </a:rPr>
              <a:t> &amp; </a:t>
            </a:r>
            <a:r>
              <a:rPr lang="en-US" sz="2400" dirty="0" err="1">
                <a:latin typeface="Arial" charset="0"/>
              </a:rPr>
              <a:t>Ramdas</a:t>
            </a:r>
            <a:r>
              <a:rPr lang="en-US" sz="2400" dirty="0">
                <a:latin typeface="Arial" charset="0"/>
              </a:rPr>
              <a:t> (‘16)</a:t>
            </a:r>
          </a:p>
          <a:p>
            <a:pPr marL="0" indent="0">
              <a:buNone/>
            </a:pPr>
            <a:r>
              <a:rPr lang="en-US" sz="2800" dirty="0"/>
              <a:t>Goal: control both group level and overall level FDRs</a:t>
            </a:r>
          </a:p>
          <a:p>
            <a:pPr marL="0" indent="0">
              <a:buNone/>
            </a:pPr>
            <a:r>
              <a:rPr lang="en-US" sz="2800" dirty="0"/>
              <a:t>Idea: choose separate thresholds </a:t>
            </a:r>
            <a:r>
              <a:rPr lang="en-US" sz="2800" dirty="0" err="1"/>
              <a:t>t</a:t>
            </a:r>
            <a:r>
              <a:rPr lang="en-US" sz="2800" baseline="-25000" dirty="0" err="1"/>
              <a:t>group</a:t>
            </a:r>
            <a:r>
              <a:rPr lang="en-US" sz="2800" dirty="0"/>
              <a:t> and </a:t>
            </a:r>
            <a:r>
              <a:rPr lang="en-US" sz="2800" dirty="0" err="1"/>
              <a:t>t</a:t>
            </a:r>
            <a:r>
              <a:rPr lang="en-US" sz="2800" baseline="-25000" dirty="0" err="1"/>
              <a:t>overall</a:t>
            </a:r>
            <a:endParaRPr lang="en-US" sz="2800" baseline="-25000" dirty="0"/>
          </a:p>
          <a:p>
            <a:pPr>
              <a:lnSpc>
                <a:spcPct val="120000"/>
              </a:lnSpc>
            </a:pPr>
            <a:r>
              <a:rPr lang="en-US" sz="2800" dirty="0" err="1"/>
              <a:t>t</a:t>
            </a:r>
            <a:r>
              <a:rPr lang="en-US" sz="2800" baseline="-25000" dirty="0" err="1"/>
              <a:t>group</a:t>
            </a:r>
            <a:r>
              <a:rPr lang="en-US" sz="2800" dirty="0"/>
              <a:t> operates on the </a:t>
            </a:r>
            <a:r>
              <a:rPr lang="en-US" sz="2800" dirty="0" err="1"/>
              <a:t>Simes</a:t>
            </a:r>
            <a:r>
              <a:rPr lang="en-US" sz="2800" dirty="0"/>
              <a:t> p-values for the groups </a:t>
            </a:r>
          </a:p>
          <a:p>
            <a:pPr>
              <a:lnSpc>
                <a:spcPct val="120000"/>
              </a:lnSpc>
            </a:pPr>
            <a:r>
              <a:rPr lang="en-US" sz="2800" dirty="0" err="1"/>
              <a:t>t</a:t>
            </a:r>
            <a:r>
              <a:rPr lang="en-US" sz="2800" baseline="-25000" dirty="0" err="1"/>
              <a:t>overall</a:t>
            </a:r>
            <a:r>
              <a:rPr lang="en-US" sz="2800" dirty="0"/>
              <a:t> operates on the individual p-values.</a:t>
            </a:r>
          </a:p>
          <a:p>
            <a:pPr marL="0" indent="0">
              <a:lnSpc>
                <a:spcPct val="120000"/>
              </a:lnSpc>
              <a:buNone/>
            </a:pPr>
            <a:r>
              <a:rPr lang="en-US" sz="2800" dirty="0"/>
              <a:t>Maximizing computationally both, </a:t>
            </a:r>
            <a:r>
              <a:rPr lang="en-US" sz="2800" dirty="0" err="1"/>
              <a:t>s.t.</a:t>
            </a:r>
            <a:r>
              <a:rPr lang="en-US" sz="2800" dirty="0"/>
              <a:t> control of empirical FDPs</a:t>
            </a:r>
            <a:endParaRPr lang="en-US" sz="2800" dirty="0">
              <a:latin typeface="Arial" charset="0"/>
            </a:endParaRPr>
          </a:p>
          <a:p>
            <a:pPr marL="0" indent="0">
              <a:buNone/>
            </a:pPr>
            <a:r>
              <a:rPr lang="en-US" sz="2800" dirty="0"/>
              <a:t>Further generalized to multi-level (by defining relevant families) and weights 			</a:t>
            </a:r>
            <a:r>
              <a:rPr lang="en-US" sz="2400" dirty="0" err="1"/>
              <a:t>Ramdas</a:t>
            </a:r>
            <a:r>
              <a:rPr lang="en-US" sz="2400" dirty="0"/>
              <a:t> et al (’17+) </a:t>
            </a:r>
          </a:p>
          <a:p>
            <a:pPr marL="0" indent="0">
              <a:buNone/>
            </a:pPr>
            <a:r>
              <a:rPr lang="en-US" sz="2400" dirty="0"/>
              <a:t>3. </a:t>
            </a:r>
            <a:r>
              <a:rPr lang="en-US" sz="2800" dirty="0">
                <a:solidFill>
                  <a:srgbClr val="002060"/>
                </a:solidFill>
                <a:latin typeface="Arial" charset="0"/>
              </a:rPr>
              <a:t>Knockoff                          </a:t>
            </a:r>
            <a:r>
              <a:rPr lang="en-US" sz="2400" dirty="0" err="1">
                <a:latin typeface="Arial" charset="0"/>
              </a:rPr>
              <a:t>Candes</a:t>
            </a:r>
            <a:r>
              <a:rPr lang="en-US" sz="2400" dirty="0">
                <a:latin typeface="Arial" charset="0"/>
              </a:rPr>
              <a:t> et al   (18+)            </a:t>
            </a:r>
          </a:p>
        </p:txBody>
      </p:sp>
    </p:spTree>
    <p:extLst>
      <p:ext uri="{BB962C8B-B14F-4D97-AF65-F5344CB8AC3E}">
        <p14:creationId xmlns:p14="http://schemas.microsoft.com/office/powerpoint/2010/main" val="28074180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accent2"/>
                </a:solidFill>
              </a:rPr>
              <a:t>The “p-filter” multilayer FDR control for groups </a:t>
            </a:r>
          </a:p>
        </p:txBody>
      </p:sp>
      <p:sp>
        <p:nvSpPr>
          <p:cNvPr id="3" name="Content Placeholder 2"/>
          <p:cNvSpPr>
            <a:spLocks noGrp="1"/>
          </p:cNvSpPr>
          <p:nvPr>
            <p:ph idx="1"/>
          </p:nvPr>
        </p:nvSpPr>
        <p:spPr>
          <a:xfrm>
            <a:off x="457200" y="1143000"/>
            <a:ext cx="8686800" cy="5715000"/>
          </a:xfrm>
        </p:spPr>
        <p:txBody>
          <a:bodyPr>
            <a:normAutofit fontScale="70000" lnSpcReduction="20000"/>
          </a:bodyPr>
          <a:lstStyle/>
          <a:p>
            <a:pPr marL="0" indent="0">
              <a:buNone/>
            </a:pPr>
            <a:r>
              <a:rPr lang="en-US" sz="2900" dirty="0">
                <a:ln>
                  <a:noFill/>
                </a:ln>
                <a:solidFill>
                  <a:schemeClr val="tx1"/>
                </a:solidFill>
              </a:rPr>
              <a:t>				</a:t>
            </a:r>
            <a:r>
              <a:rPr lang="en-US" sz="3100" dirty="0" err="1">
                <a:ln>
                  <a:noFill/>
                </a:ln>
                <a:solidFill>
                  <a:schemeClr val="tx1"/>
                </a:solidFill>
              </a:rPr>
              <a:t>Foygel</a:t>
            </a:r>
            <a:r>
              <a:rPr lang="en-US" sz="3100" dirty="0">
                <a:ln>
                  <a:noFill/>
                </a:ln>
                <a:solidFill>
                  <a:schemeClr val="tx1"/>
                </a:solidFill>
              </a:rPr>
              <a:t>-Barber and </a:t>
            </a:r>
            <a:r>
              <a:rPr lang="en-US" sz="3100" dirty="0" err="1">
                <a:ln>
                  <a:noFill/>
                </a:ln>
                <a:solidFill>
                  <a:schemeClr val="tx1"/>
                </a:solidFill>
              </a:rPr>
              <a:t>Ramdas</a:t>
            </a:r>
            <a:r>
              <a:rPr lang="en-US" sz="3100" dirty="0">
                <a:ln>
                  <a:noFill/>
                </a:ln>
                <a:solidFill>
                  <a:schemeClr val="tx1"/>
                </a:solidFill>
              </a:rPr>
              <a:t> </a:t>
            </a:r>
            <a:r>
              <a:rPr lang="fr-FR" sz="3100" dirty="0">
                <a:ln>
                  <a:noFill/>
                </a:ln>
                <a:solidFill>
                  <a:schemeClr val="tx1"/>
                </a:solidFill>
              </a:rPr>
              <a:t>’</a:t>
            </a:r>
            <a:r>
              <a:rPr lang="en-US" sz="3100" dirty="0">
                <a:ln>
                  <a:noFill/>
                </a:ln>
                <a:solidFill>
                  <a:schemeClr val="tx1"/>
                </a:solidFill>
              </a:rPr>
              <a:t>16</a:t>
            </a:r>
          </a:p>
          <a:p>
            <a:pPr marL="0" indent="0">
              <a:buNone/>
            </a:pPr>
            <a:endParaRPr lang="en-US" sz="3100" dirty="0">
              <a:ln>
                <a:noFill/>
              </a:ln>
            </a:endParaRPr>
          </a:p>
          <a:p>
            <a:pPr marL="0" indent="0">
              <a:buNone/>
            </a:pPr>
            <a:r>
              <a:rPr lang="en-US" sz="3100" dirty="0">
                <a:ln>
                  <a:noFill/>
                </a:ln>
              </a:rPr>
              <a:t>Goal: control both group level and overall level FDRs</a:t>
            </a:r>
          </a:p>
          <a:p>
            <a:pPr marL="0" indent="0">
              <a:buNone/>
            </a:pPr>
            <a:endParaRPr lang="en-US" sz="3100" dirty="0">
              <a:ln>
                <a:noFill/>
              </a:ln>
            </a:endParaRPr>
          </a:p>
          <a:p>
            <a:pPr marL="0" indent="0">
              <a:buNone/>
            </a:pPr>
            <a:r>
              <a:rPr lang="en-US" sz="3100" dirty="0">
                <a:ln>
                  <a:noFill/>
                </a:ln>
              </a:rPr>
              <a:t>Idea: choose separate thresholds </a:t>
            </a:r>
            <a:r>
              <a:rPr lang="en-US" sz="3100" dirty="0" err="1">
                <a:ln>
                  <a:noFill/>
                </a:ln>
              </a:rPr>
              <a:t>t</a:t>
            </a:r>
            <a:r>
              <a:rPr lang="en-US" sz="3100" baseline="-25000" dirty="0" err="1">
                <a:ln>
                  <a:noFill/>
                </a:ln>
              </a:rPr>
              <a:t>group</a:t>
            </a:r>
            <a:r>
              <a:rPr lang="en-US" sz="3100" dirty="0">
                <a:ln>
                  <a:noFill/>
                </a:ln>
              </a:rPr>
              <a:t> and </a:t>
            </a:r>
            <a:r>
              <a:rPr lang="en-US" sz="3100" dirty="0" err="1">
                <a:ln>
                  <a:noFill/>
                </a:ln>
              </a:rPr>
              <a:t>t</a:t>
            </a:r>
            <a:r>
              <a:rPr lang="en-US" sz="3100" baseline="-25000" dirty="0" err="1">
                <a:ln>
                  <a:noFill/>
                </a:ln>
              </a:rPr>
              <a:t>overall</a:t>
            </a:r>
            <a:endParaRPr lang="en-US" sz="3100" baseline="-25000" dirty="0">
              <a:ln>
                <a:noFill/>
              </a:ln>
            </a:endParaRPr>
          </a:p>
          <a:p>
            <a:pPr>
              <a:lnSpc>
                <a:spcPct val="120000"/>
              </a:lnSpc>
            </a:pPr>
            <a:r>
              <a:rPr lang="en-US" sz="3100" dirty="0" err="1">
                <a:ln>
                  <a:noFill/>
                </a:ln>
              </a:rPr>
              <a:t>t</a:t>
            </a:r>
            <a:r>
              <a:rPr lang="en-US" sz="3100" baseline="-25000" dirty="0" err="1">
                <a:ln>
                  <a:noFill/>
                </a:ln>
              </a:rPr>
              <a:t>group</a:t>
            </a:r>
            <a:r>
              <a:rPr lang="en-US" sz="3100" dirty="0">
                <a:ln>
                  <a:noFill/>
                </a:ln>
              </a:rPr>
              <a:t> operates on the </a:t>
            </a:r>
            <a:r>
              <a:rPr lang="en-US" sz="3100" dirty="0" err="1">
                <a:ln>
                  <a:noFill/>
                </a:ln>
              </a:rPr>
              <a:t>Simes</a:t>
            </a:r>
            <a:r>
              <a:rPr lang="en-US" sz="3100" dirty="0">
                <a:ln>
                  <a:noFill/>
                </a:ln>
              </a:rPr>
              <a:t> p-values for the groups </a:t>
            </a:r>
            <a:endParaRPr lang="en-US" sz="3100" dirty="0"/>
          </a:p>
          <a:p>
            <a:pPr>
              <a:lnSpc>
                <a:spcPct val="120000"/>
              </a:lnSpc>
            </a:pPr>
            <a:r>
              <a:rPr lang="en-US" sz="3100" dirty="0" err="1">
                <a:ln>
                  <a:noFill/>
                </a:ln>
              </a:rPr>
              <a:t>t</a:t>
            </a:r>
            <a:r>
              <a:rPr lang="en-US" sz="3100" baseline="-25000" dirty="0" err="1">
                <a:ln>
                  <a:noFill/>
                </a:ln>
              </a:rPr>
              <a:t>overall</a:t>
            </a:r>
            <a:r>
              <a:rPr lang="en-US" sz="3100" dirty="0">
                <a:ln>
                  <a:noFill/>
                </a:ln>
              </a:rPr>
              <a:t> operates on the individual p-values</a:t>
            </a:r>
            <a:r>
              <a:rPr lang="en-US" sz="3100" dirty="0"/>
              <a:t>.</a:t>
            </a:r>
          </a:p>
          <a:p>
            <a:pPr marL="0" indent="0">
              <a:lnSpc>
                <a:spcPct val="120000"/>
              </a:lnSpc>
              <a:buNone/>
            </a:pPr>
            <a:endParaRPr lang="en-US" sz="3100" dirty="0">
              <a:ln>
                <a:noFill/>
              </a:ln>
            </a:endParaRPr>
          </a:p>
          <a:p>
            <a:pPr marL="0" indent="0">
              <a:lnSpc>
                <a:spcPct val="120000"/>
              </a:lnSpc>
              <a:buNone/>
            </a:pPr>
            <a:r>
              <a:rPr lang="en-US" sz="3100" dirty="0">
                <a:ln>
                  <a:noFill/>
                </a:ln>
              </a:rPr>
              <a:t>Maximizing computationally both, </a:t>
            </a:r>
          </a:p>
          <a:p>
            <a:pPr marL="0" indent="0">
              <a:lnSpc>
                <a:spcPct val="120000"/>
              </a:lnSpc>
              <a:buNone/>
            </a:pPr>
            <a:r>
              <a:rPr lang="en-US" sz="3100" dirty="0">
                <a:ln>
                  <a:noFill/>
                </a:ln>
                <a:solidFill>
                  <a:schemeClr val="accent6">
                    <a:lumMod val="50000"/>
                  </a:schemeClr>
                </a:solidFill>
              </a:rPr>
              <a:t>under constrains on estimated </a:t>
            </a:r>
            <a:r>
              <a:rPr lang="en-US" sz="3100" dirty="0" err="1">
                <a:ln>
                  <a:noFill/>
                </a:ln>
                <a:solidFill>
                  <a:schemeClr val="accent6">
                    <a:lumMod val="50000"/>
                  </a:schemeClr>
                </a:solidFill>
              </a:rPr>
              <a:t>FDP</a:t>
            </a:r>
            <a:r>
              <a:rPr lang="en-US" sz="3100" baseline="-25000" dirty="0" err="1">
                <a:ln>
                  <a:noFill/>
                </a:ln>
                <a:solidFill>
                  <a:schemeClr val="accent6">
                    <a:lumMod val="50000"/>
                  </a:schemeClr>
                </a:solidFill>
              </a:rPr>
              <a:t>overall</a:t>
            </a:r>
            <a:r>
              <a:rPr lang="en-US" sz="3100" dirty="0">
                <a:ln>
                  <a:noFill/>
                </a:ln>
                <a:solidFill>
                  <a:schemeClr val="accent6">
                    <a:lumMod val="50000"/>
                  </a:schemeClr>
                </a:solidFill>
              </a:rPr>
              <a:t> </a:t>
            </a:r>
            <a:r>
              <a:rPr lang="en-US" sz="3100" dirty="0">
                <a:ln>
                  <a:noFill/>
                </a:ln>
              </a:rPr>
              <a:t>and </a:t>
            </a:r>
            <a:r>
              <a:rPr lang="en-US" sz="3100" dirty="0" err="1">
                <a:solidFill>
                  <a:schemeClr val="accent6">
                    <a:lumMod val="50000"/>
                  </a:schemeClr>
                </a:solidFill>
              </a:rPr>
              <a:t>FDP</a:t>
            </a:r>
            <a:r>
              <a:rPr lang="en-US" sz="3100" baseline="-25000" dirty="0" err="1">
                <a:solidFill>
                  <a:schemeClr val="accent6">
                    <a:lumMod val="50000"/>
                  </a:schemeClr>
                </a:solidFill>
              </a:rPr>
              <a:t>group</a:t>
            </a:r>
            <a:r>
              <a:rPr lang="en-US" sz="3100" baseline="-25000" dirty="0">
                <a:solidFill>
                  <a:schemeClr val="accent6">
                    <a:lumMod val="50000"/>
                  </a:schemeClr>
                </a:solidFill>
              </a:rPr>
              <a:t> </a:t>
            </a:r>
          </a:p>
          <a:p>
            <a:pPr marL="0" indent="0">
              <a:lnSpc>
                <a:spcPct val="120000"/>
              </a:lnSpc>
              <a:buNone/>
            </a:pPr>
            <a:r>
              <a:rPr lang="en-US" sz="3100" dirty="0">
                <a:ln>
                  <a:noFill/>
                </a:ln>
              </a:rPr>
              <a:t>is proven to controls their expectations</a:t>
            </a:r>
          </a:p>
          <a:p>
            <a:pPr marL="0" indent="0">
              <a:lnSpc>
                <a:spcPct val="120000"/>
              </a:lnSpc>
              <a:buNone/>
            </a:pPr>
            <a:endParaRPr lang="en-US" sz="3100" dirty="0"/>
          </a:p>
          <a:p>
            <a:pPr marL="0" indent="0">
              <a:lnSpc>
                <a:spcPct val="120000"/>
              </a:lnSpc>
              <a:buNone/>
            </a:pPr>
            <a:r>
              <a:rPr lang="en-US" sz="3100" dirty="0"/>
              <a:t>Ramdas et al ’18 further generalized to multi-level (by defining relevant families) and weights</a:t>
            </a:r>
          </a:p>
          <a:p>
            <a:pPr marL="0" indent="0">
              <a:lnSpc>
                <a:spcPct val="120000"/>
              </a:lnSpc>
              <a:buNone/>
            </a:pPr>
            <a:endParaRPr lang="en-US" dirty="0"/>
          </a:p>
          <a:p>
            <a:pPr marL="0" indent="0">
              <a:lnSpc>
                <a:spcPct val="120000"/>
              </a:lnSpc>
              <a:buNone/>
            </a:pPr>
            <a:endParaRPr lang="en-US" dirty="0">
              <a:ln>
                <a:noFill/>
              </a:ln>
            </a:endParaRPr>
          </a:p>
        </p:txBody>
      </p:sp>
      <p:sp>
        <p:nvSpPr>
          <p:cNvPr id="8" name="Footer Placeholder 2"/>
          <p:cNvSpPr txBox="1">
            <a:spLocks/>
          </p:cNvSpPr>
          <p:nvPr/>
        </p:nvSpPr>
        <p:spPr>
          <a:xfrm>
            <a:off x="112880" y="34131"/>
            <a:ext cx="1820862" cy="3286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fontAlgn="auto" latinLnBrk="0" hangingPunct="1">
              <a:spcBef>
                <a:spcPts val="0"/>
              </a:spcBef>
              <a:spcAft>
                <a:spcPts val="0"/>
              </a:spcAft>
              <a:defRPr kumimoji="1" sz="30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kumimoji="1" sz="3000" kern="1200">
                <a:solidFill>
                  <a:schemeClr val="tx1"/>
                </a:solidFill>
                <a:latin typeface="Arial" charset="0"/>
                <a:ea typeface="ＭＳ Ｐゴシック" charset="0"/>
                <a:cs typeface="+mn-cs"/>
              </a:defRPr>
            </a:lvl2pPr>
            <a:lvl3pPr marL="1143000" indent="-228600" algn="l" defTabSz="457200" rtl="0" eaLnBrk="1" latinLnBrk="0" hangingPunct="1">
              <a:defRPr kumimoji="1" sz="3000" kern="1200">
                <a:solidFill>
                  <a:schemeClr val="tx1"/>
                </a:solidFill>
                <a:latin typeface="Arial" charset="0"/>
                <a:ea typeface="ＭＳ Ｐゴシック" charset="0"/>
                <a:cs typeface="+mn-cs"/>
              </a:defRPr>
            </a:lvl3pPr>
            <a:lvl4pPr marL="1600200" indent="-228600" algn="l" defTabSz="457200" rtl="0" eaLnBrk="1" latinLnBrk="0" hangingPunct="1">
              <a:defRPr kumimoji="1" sz="3000" kern="1200">
                <a:solidFill>
                  <a:schemeClr val="tx1"/>
                </a:solidFill>
                <a:latin typeface="Arial" charset="0"/>
                <a:ea typeface="ＭＳ Ｐゴシック" charset="0"/>
                <a:cs typeface="+mn-cs"/>
              </a:defRPr>
            </a:lvl4pPr>
            <a:lvl5pPr marL="2057400" indent="-228600" algn="l" defTabSz="457200" rtl="0" eaLnBrk="1" latinLnBrk="0" hangingPunct="1">
              <a:defRPr kumimoji="1" sz="30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20000"/>
              </a:spcBef>
              <a:spcAft>
                <a:spcPct val="0"/>
              </a:spcAft>
              <a:buChar char="•"/>
              <a:defRPr kumimoji="1" sz="3000" kern="1200">
                <a:solidFill>
                  <a:schemeClr val="tx1"/>
                </a:solidFill>
                <a:latin typeface="Arial" charset="0"/>
                <a:ea typeface="ＭＳ Ｐゴシック" charset="0"/>
                <a:cs typeface="+mn-cs"/>
              </a:defRPr>
            </a:lvl9pPr>
          </a:lstStyle>
          <a:p>
            <a:r>
              <a:rPr kumimoji="0" lang="en-US" sz="1200" dirty="0">
                <a:solidFill>
                  <a:schemeClr val="bg1"/>
                </a:solidFill>
              </a:rPr>
              <a:t>YB </a:t>
            </a:r>
            <a:r>
              <a:rPr kumimoji="0" lang="en-US" sz="1200">
                <a:solidFill>
                  <a:schemeClr val="bg1"/>
                </a:solidFill>
              </a:rPr>
              <a:t>@ JSM2017</a:t>
            </a:r>
            <a:endParaRPr kumimoji="0" lang="en-US" sz="1400" dirty="0">
              <a:solidFill>
                <a:schemeClr val="bg1"/>
              </a:solidFill>
            </a:endParaRPr>
          </a:p>
        </p:txBody>
      </p:sp>
    </p:spTree>
    <p:extLst>
      <p:ext uri="{BB962C8B-B14F-4D97-AF65-F5344CB8AC3E}">
        <p14:creationId xmlns:p14="http://schemas.microsoft.com/office/powerpoint/2010/main" val="1644999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199" y="1254125"/>
                <a:ext cx="8525435" cy="5259388"/>
              </a:xfrm>
            </p:spPr>
            <p:txBody>
              <a:bodyPr>
                <a:normAutofit lnSpcReduction="10000"/>
              </a:bodyPr>
              <a:lstStyle/>
              <a:p>
                <a:r>
                  <a:rPr lang="en-US" dirty="0"/>
                  <a:t>The lesson: it makes sense (and even necessary) to limit attention only to the selected set of inferences</a:t>
                </a:r>
              </a:p>
              <a:p>
                <a:endParaRPr lang="en-US" dirty="0"/>
              </a:p>
              <a:p>
                <a:r>
                  <a:rPr lang="en-US" dirty="0"/>
                  <a:t>The </a:t>
                </a:r>
                <a:r>
                  <a:rPr lang="en-US" dirty="0" err="1"/>
                  <a:t>Scheffe</a:t>
                </a:r>
                <a:r>
                  <a:rPr lang="en-US" dirty="0"/>
                  <a:t> approach and the POSI approach take the family of hypotheses of potential relevance and offers</a:t>
                </a:r>
              </a:p>
              <a:p>
                <a:r>
                  <a:rPr lang="en-US" dirty="0">
                    <a:solidFill>
                      <a:schemeClr val="accent6"/>
                    </a:solidFill>
                  </a:rPr>
                  <a:t>S</a:t>
                </a:r>
                <a:r>
                  <a:rPr lang="en-US" dirty="0"/>
                  <a:t>imultaneous control </a:t>
                </a:r>
                <a:r>
                  <a:rPr lang="en-US" dirty="0">
                    <a:solidFill>
                      <a:schemeClr val="accent6"/>
                    </a:solidFill>
                  </a:rPr>
                  <a:t>o</a:t>
                </a:r>
                <a:r>
                  <a:rPr lang="en-US" dirty="0"/>
                  <a:t>ver all </a:t>
                </a:r>
                <a:r>
                  <a:rPr lang="en-US" dirty="0">
                    <a:solidFill>
                      <a:schemeClr val="accent6"/>
                    </a:solidFill>
                  </a:rPr>
                  <a:t>p</a:t>
                </a:r>
                <a:r>
                  <a:rPr lang="en-US" dirty="0"/>
                  <a:t>ossible selection rules (</a:t>
                </a:r>
                <a:r>
                  <a:rPr lang="en-US" dirty="0" err="1">
                    <a:solidFill>
                      <a:schemeClr val="accent6"/>
                    </a:solidFill>
                  </a:rPr>
                  <a:t>SoP</a:t>
                </a:r>
                <a:r>
                  <a:rPr lang="en-US" dirty="0"/>
                  <a:t>)</a:t>
                </a:r>
              </a:p>
              <a:p>
                <a:pPr marL="0" lvl="0" indent="0">
                  <a:buNone/>
                </a:pPr>
                <a:r>
                  <a:rPr lang="en-US" i="1" dirty="0">
                    <a:solidFill>
                      <a:schemeClr val="accent2"/>
                    </a:solidFill>
                  </a:rPr>
                  <a:t>		</a:t>
                </a:r>
                <a:r>
                  <a:rPr lang="en-US" i="1" dirty="0" err="1">
                    <a:solidFill>
                      <a:schemeClr val="accent2"/>
                    </a:solidFill>
                  </a:rPr>
                  <a:t>Pr</a:t>
                </a:r>
                <a:r>
                  <a:rPr lang="en-US" i="1" dirty="0">
                    <a:solidFill>
                      <a:schemeClr val="accent2"/>
                    </a:solidFill>
                  </a:rPr>
                  <a:t>(</a:t>
                </a:r>
                <a14:m>
                  <m:oMath xmlns:m="http://schemas.openxmlformats.org/officeDocument/2006/math">
                    <m:sSub>
                      <m:sSubPr>
                        <m:ctrlPr>
                          <a:rPr lang="en-US" i="1">
                            <a:solidFill>
                              <a:schemeClr val="accent2"/>
                            </a:solidFill>
                            <a:latin typeface="Cambria Math" panose="02040503050406030204" pitchFamily="18" charset="0"/>
                            <a:ea typeface="Cambria Math" charset="0"/>
                            <a:cs typeface="Cambria Math" charset="0"/>
                          </a:rPr>
                        </m:ctrlPr>
                      </m:sSubPr>
                      <m:e>
                        <m:r>
                          <m:rPr>
                            <m:nor/>
                          </m:rPr>
                          <a:rPr lang="en-US" i="1">
                            <a:solidFill>
                              <a:schemeClr val="accent2"/>
                            </a:solidFill>
                            <a:latin typeface="Cambria Math" charset="0"/>
                            <a:ea typeface="Cambria Math" charset="0"/>
                            <a:cs typeface="Cambria Math" charset="0"/>
                          </a:rPr>
                          <m:t> </m:t>
                        </m:r>
                        <m:r>
                          <a:rPr lang="en-US" i="1">
                            <a:solidFill>
                              <a:schemeClr val="accent2"/>
                            </a:solidFill>
                            <a:latin typeface="Cambria Math" charset="0"/>
                            <a:ea typeface="Cambria Math" charset="0"/>
                            <a:cs typeface="Cambria Math" charset="0"/>
                          </a:rPr>
                          <m:t>∃ </m:t>
                        </m:r>
                        <m:r>
                          <a:rPr lang="en-US" i="1">
                            <a:solidFill>
                              <a:schemeClr val="accent2"/>
                            </a:solidFill>
                            <a:latin typeface="Cambria Math" charset="0"/>
                            <a:ea typeface="Cambria Math" charset="0"/>
                            <a:cs typeface="Cambria Math" charset="0"/>
                          </a:rPr>
                          <m:t>𝑖</m:t>
                        </m:r>
                        <m:r>
                          <a:rPr lang="en-US" i="1">
                            <a:solidFill>
                              <a:schemeClr val="accent2"/>
                            </a:solidFill>
                            <a:latin typeface="Cambria Math" charset="0"/>
                            <a:ea typeface="Cambria Math" charset="0"/>
                            <a:cs typeface="Cambria Math" charset="0"/>
                          </a:rPr>
                          <m:t>,  </m:t>
                        </m:r>
                        <m:r>
                          <a:rPr lang="en-US" i="1">
                            <a:solidFill>
                              <a:schemeClr val="accent2"/>
                            </a:solidFill>
                            <a:latin typeface="Cambria Math" charset="0"/>
                            <a:ea typeface="Cambria Math" charset="0"/>
                            <a:cs typeface="Cambria Math" charset="0"/>
                          </a:rPr>
                          <m:t>𝜇</m:t>
                        </m:r>
                      </m:e>
                      <m:sub>
                        <m:r>
                          <a:rPr lang="en-US" i="1">
                            <a:solidFill>
                              <a:schemeClr val="accent2"/>
                            </a:solidFill>
                            <a:latin typeface="Cambria Math" charset="0"/>
                            <a:ea typeface="Cambria Math" charset="0"/>
                            <a:cs typeface="Cambria Math" charset="0"/>
                          </a:rPr>
                          <m:t>𝑖</m:t>
                        </m:r>
                      </m:sub>
                    </m:sSub>
                  </m:oMath>
                </a14:m>
                <a:r>
                  <a:rPr lang="en-US" dirty="0">
                    <a:solidFill>
                      <a:schemeClr val="accent2"/>
                    </a:solidFill>
                  </a:rPr>
                  <a:t> </a:t>
                </a:r>
                <a14:m>
                  <m:oMath xmlns:m="http://schemas.openxmlformats.org/officeDocument/2006/math">
                    <m:r>
                      <a:rPr lang="en-US" i="1">
                        <a:solidFill>
                          <a:schemeClr val="accent2"/>
                        </a:solidFill>
                        <a:latin typeface="Cambria Math" charset="0"/>
                        <a:ea typeface="Cambria Math" charset="0"/>
                        <a:cs typeface="Cambria Math" charset="0"/>
                      </a:rPr>
                      <m:t>∉ </m:t>
                    </m:r>
                    <m:r>
                      <m:rPr>
                        <m:nor/>
                      </m:rPr>
                      <a:rPr lang="en-US" i="1" dirty="0">
                        <a:solidFill>
                          <a:schemeClr val="accent2"/>
                        </a:solidFill>
                      </a:rPr>
                      <m:t>CI</m:t>
                    </m:r>
                    <m:r>
                      <m:rPr>
                        <m:nor/>
                      </m:rPr>
                      <a:rPr lang="en-US" i="1" baseline="-25000" dirty="0">
                        <a:solidFill>
                          <a:schemeClr val="accent2"/>
                        </a:solidFill>
                      </a:rPr>
                      <m:t>i</m:t>
                    </m:r>
                    <m:r>
                      <m:rPr>
                        <m:nor/>
                      </m:rPr>
                      <a:rPr lang="en-US" i="1" dirty="0">
                        <a:solidFill>
                          <a:schemeClr val="accent2"/>
                        </a:solidFill>
                      </a:rPr>
                      <m:t>(</m:t>
                    </m:r>
                    <m:r>
                      <m:rPr>
                        <m:nor/>
                      </m:rPr>
                      <a:rPr lang="en-US" i="1" dirty="0">
                        <a:solidFill>
                          <a:schemeClr val="accent2"/>
                        </a:solidFill>
                      </a:rPr>
                      <m:t>Y</m:t>
                    </m:r>
                    <m:r>
                      <m:rPr>
                        <m:nor/>
                      </m:rPr>
                      <a:rPr lang="en-US" i="1" dirty="0">
                        <a:solidFill>
                          <a:schemeClr val="accent2"/>
                        </a:solidFill>
                      </a:rPr>
                      <m:t>)</m:t>
                    </m:r>
                  </m:oMath>
                </a14:m>
                <a:r>
                  <a:rPr lang="en-US" i="1" dirty="0">
                    <a:solidFill>
                      <a:schemeClr val="accent2"/>
                    </a:solidFill>
                  </a:rPr>
                  <a:t>) ≤ </a:t>
                </a:r>
                <a:r>
                  <a:rPr lang="en-US" i="1" dirty="0">
                    <a:solidFill>
                      <a:schemeClr val="accent2"/>
                    </a:solidFill>
                    <a:latin typeface="Symbol" charset="2"/>
                    <a:ea typeface="Symbol" charset="2"/>
                    <a:cs typeface="Symbol" charset="2"/>
                  </a:rPr>
                  <a:t>a</a:t>
                </a:r>
                <a:endParaRPr lang="en-US" dirty="0"/>
              </a:p>
              <a:p>
                <a:endParaRPr lang="en-US" dirty="0"/>
              </a:p>
              <a:p>
                <a:r>
                  <a:rPr lang="en-US" dirty="0"/>
                  <a:t>The </a:t>
                </a:r>
                <a:r>
                  <a:rPr lang="en-US" dirty="0">
                    <a:solidFill>
                      <a:schemeClr val="accent6"/>
                    </a:solidFill>
                  </a:rPr>
                  <a:t>FCR</a:t>
                </a:r>
                <a:r>
                  <a:rPr lang="en-US" dirty="0"/>
                  <a:t> approach sets a more modest goal </a:t>
                </a:r>
              </a:p>
              <a:p>
                <a:pPr marL="0" indent="0">
                  <a:buNone/>
                </a:pPr>
                <a:r>
                  <a:rPr lang="en-US" dirty="0"/>
                  <a:t>  On the average over the specific selected family</a:t>
                </a:r>
              </a:p>
              <a:p>
                <a:pPr marL="0" indent="0">
                  <a:buNone/>
                </a:pPr>
                <a:r>
                  <a:rPr lang="en-US" b="0" dirty="0">
                    <a:solidFill>
                      <a:schemeClr val="accent2"/>
                    </a:solidFill>
                  </a:rPr>
                  <a:t>           </a:t>
                </a:r>
                <a14:m>
                  <m:oMath xmlns:m="http://schemas.openxmlformats.org/officeDocument/2006/math">
                    <m:r>
                      <a:rPr lang="en-US" b="0" i="1" dirty="0" smtClean="0">
                        <a:solidFill>
                          <a:schemeClr val="accent2"/>
                        </a:solidFill>
                        <a:latin typeface="Cambria Math" charset="0"/>
                      </a:rPr>
                      <m:t>𝐸</m:t>
                    </m:r>
                    <m:r>
                      <a:rPr lang="en-US" b="0" i="1" dirty="0" smtClean="0">
                        <a:solidFill>
                          <a:schemeClr val="accent2"/>
                        </a:solidFill>
                        <a:latin typeface="Cambria Math" charset="0"/>
                      </a:rPr>
                      <m:t>((</m:t>
                    </m:r>
                    <m:nary>
                      <m:naryPr>
                        <m:chr m:val="∑"/>
                        <m:supHide m:val="on"/>
                        <m:ctrlPr>
                          <a:rPr lang="en-US" i="1" dirty="0">
                            <a:solidFill>
                              <a:schemeClr val="accent2"/>
                            </a:solidFill>
                            <a:latin typeface="Cambria Math" panose="02040503050406030204" pitchFamily="18" charset="0"/>
                          </a:rPr>
                        </m:ctrlPr>
                      </m:naryPr>
                      <m:sub>
                        <m:r>
                          <m:rPr>
                            <m:brk m:alnAt="7"/>
                          </m:rPr>
                          <a:rPr lang="en-US" i="1" dirty="0">
                            <a:solidFill>
                              <a:srgbClr val="002060"/>
                            </a:solidFill>
                            <a:latin typeface="Cambria Math" charset="0"/>
                          </a:rPr>
                          <m:t>𝑖</m:t>
                        </m:r>
                        <m:r>
                          <a:rPr lang="en-US" i="1" dirty="0">
                            <a:solidFill>
                              <a:srgbClr val="002060"/>
                            </a:solidFill>
                            <a:latin typeface="Cambria Math" charset="0"/>
                            <a:ea typeface="Cambria Math" charset="0"/>
                            <a:cs typeface="Cambria Math" charset="0"/>
                          </a:rPr>
                          <m:t>𝜀</m:t>
                        </m:r>
                        <m:r>
                          <a:rPr lang="en-US" i="1" dirty="0">
                            <a:solidFill>
                              <a:srgbClr val="002060"/>
                            </a:solidFill>
                            <a:latin typeface="Cambria Math" charset="0"/>
                            <a:ea typeface="Cambria Math" charset="0"/>
                            <a:cs typeface="Cambria Math" charset="0"/>
                          </a:rPr>
                          <m:t>𝑆</m:t>
                        </m:r>
                        <m:r>
                          <a:rPr lang="en-US" i="1" dirty="0">
                            <a:solidFill>
                              <a:srgbClr val="002060"/>
                            </a:solidFill>
                            <a:latin typeface="Cambria Math" charset="0"/>
                            <a:ea typeface="Cambria Math" charset="0"/>
                            <a:cs typeface="Cambria Math" charset="0"/>
                          </a:rPr>
                          <m:t>(</m:t>
                        </m:r>
                        <m:r>
                          <a:rPr lang="en-US" i="1" dirty="0">
                            <a:solidFill>
                              <a:srgbClr val="002060"/>
                            </a:solidFill>
                            <a:latin typeface="Cambria Math" charset="0"/>
                            <a:ea typeface="Cambria Math" charset="0"/>
                            <a:cs typeface="Cambria Math" charset="0"/>
                          </a:rPr>
                          <m:t>𝑌</m:t>
                        </m:r>
                        <m:r>
                          <a:rPr lang="en-US" i="1" dirty="0">
                            <a:solidFill>
                              <a:schemeClr val="accent2"/>
                            </a:solidFill>
                            <a:latin typeface="Cambria Math" charset="0"/>
                            <a:ea typeface="Cambria Math" charset="0"/>
                            <a:cs typeface="Cambria Math" charset="0"/>
                          </a:rPr>
                          <m:t>)</m:t>
                        </m:r>
                      </m:sub>
                      <m:sup/>
                      <m:e>
                        <m:sSub>
                          <m:sSubPr>
                            <m:ctrlPr>
                              <a:rPr lang="en-US" i="1">
                                <a:solidFill>
                                  <a:schemeClr val="accent2"/>
                                </a:solidFill>
                                <a:latin typeface="Cambria Math" panose="02040503050406030204" pitchFamily="18" charset="0"/>
                                <a:ea typeface="Cambria Math" charset="0"/>
                                <a:cs typeface="Cambria Math" charset="0"/>
                              </a:rPr>
                            </m:ctrlPr>
                          </m:sSubPr>
                          <m:e>
                            <m:r>
                              <m:rPr>
                                <m:nor/>
                              </m:rPr>
                              <a:rPr lang="en-US" i="1">
                                <a:solidFill>
                                  <a:schemeClr val="accent2"/>
                                </a:solidFill>
                                <a:latin typeface="Cambria Math" charset="0"/>
                                <a:ea typeface="Cambria Math" charset="0"/>
                                <a:cs typeface="Cambria Math" charset="0"/>
                              </a:rPr>
                              <m:t> </m:t>
                            </m:r>
                            <m:r>
                              <a:rPr lang="en-US" b="0" i="1" smtClean="0">
                                <a:solidFill>
                                  <a:schemeClr val="accent2"/>
                                </a:solidFill>
                                <a:latin typeface="Cambria Math" charset="0"/>
                                <a:ea typeface="Cambria Math" charset="0"/>
                                <a:cs typeface="Cambria Math" charset="0"/>
                              </a:rPr>
                              <m:t>𝐼</m:t>
                            </m:r>
                            <m:r>
                              <a:rPr lang="en-US" b="0" i="1" smtClean="0">
                                <a:solidFill>
                                  <a:schemeClr val="accent2"/>
                                </a:solidFill>
                                <a:latin typeface="Cambria Math" charset="0"/>
                                <a:ea typeface="Cambria Math" charset="0"/>
                                <a:cs typeface="Cambria Math" charset="0"/>
                              </a:rPr>
                              <m:t>{</m:t>
                            </m:r>
                            <m:r>
                              <a:rPr lang="en-US" i="1">
                                <a:solidFill>
                                  <a:schemeClr val="accent2"/>
                                </a:solidFill>
                                <a:latin typeface="Cambria Math" charset="0"/>
                                <a:ea typeface="Cambria Math" charset="0"/>
                                <a:cs typeface="Cambria Math" charset="0"/>
                              </a:rPr>
                              <m:t>𝜇</m:t>
                            </m:r>
                          </m:e>
                          <m:sub>
                            <m:r>
                              <a:rPr lang="en-US" i="1">
                                <a:solidFill>
                                  <a:schemeClr val="accent2"/>
                                </a:solidFill>
                                <a:latin typeface="Cambria Math" charset="0"/>
                                <a:ea typeface="Cambria Math" charset="0"/>
                                <a:cs typeface="Cambria Math" charset="0"/>
                              </a:rPr>
                              <m:t>𝑖</m:t>
                            </m:r>
                          </m:sub>
                        </m:sSub>
                        <m:r>
                          <m:rPr>
                            <m:nor/>
                          </m:rPr>
                          <a:rPr lang="en-US" dirty="0">
                            <a:solidFill>
                              <a:schemeClr val="accent2"/>
                            </a:solidFill>
                          </a:rPr>
                          <m:t> </m:t>
                        </m:r>
                        <m:r>
                          <a:rPr lang="en-US" i="1">
                            <a:solidFill>
                              <a:schemeClr val="accent2"/>
                            </a:solidFill>
                            <a:latin typeface="Cambria Math" charset="0"/>
                            <a:ea typeface="Cambria Math" charset="0"/>
                            <a:cs typeface="Cambria Math" charset="0"/>
                          </a:rPr>
                          <m:t>∉ </m:t>
                        </m:r>
                        <m:r>
                          <m:rPr>
                            <m:nor/>
                          </m:rPr>
                          <a:rPr lang="en-US" i="1" dirty="0">
                            <a:solidFill>
                              <a:schemeClr val="accent2"/>
                            </a:solidFill>
                          </a:rPr>
                          <m:t>CI</m:t>
                        </m:r>
                        <m:r>
                          <m:rPr>
                            <m:nor/>
                          </m:rPr>
                          <a:rPr lang="en-US" i="1" baseline="-25000" dirty="0">
                            <a:solidFill>
                              <a:schemeClr val="accent2"/>
                            </a:solidFill>
                          </a:rPr>
                          <m:t>i</m:t>
                        </m:r>
                        <m:r>
                          <m:rPr>
                            <m:nor/>
                          </m:rPr>
                          <a:rPr lang="en-US" i="1" dirty="0">
                            <a:solidFill>
                              <a:schemeClr val="accent2"/>
                            </a:solidFill>
                          </a:rPr>
                          <m:t>(</m:t>
                        </m:r>
                        <m:r>
                          <m:rPr>
                            <m:nor/>
                          </m:rPr>
                          <a:rPr lang="en-US" i="1" dirty="0">
                            <a:solidFill>
                              <a:schemeClr val="accent2"/>
                            </a:solidFill>
                          </a:rPr>
                          <m:t>Y</m:t>
                        </m:r>
                        <m:r>
                          <m:rPr>
                            <m:nor/>
                          </m:rPr>
                          <a:rPr lang="en-US" i="1" dirty="0">
                            <a:solidFill>
                              <a:schemeClr val="accent2"/>
                            </a:solidFill>
                          </a:rPr>
                          <m:t>)</m:t>
                        </m:r>
                      </m:e>
                    </m:nary>
                  </m:oMath>
                </a14:m>
                <a:r>
                  <a:rPr lang="en-US" i="1" dirty="0">
                    <a:solidFill>
                      <a:srgbClr val="002060"/>
                    </a:solidFill>
                  </a:rPr>
                  <a:t> }</a:t>
                </a:r>
                <a:r>
                  <a:rPr lang="en-US" i="1" dirty="0">
                    <a:solidFill>
                      <a:schemeClr val="accent2"/>
                    </a:solidFill>
                  </a:rPr>
                  <a:t>) </a:t>
                </a:r>
                <a:r>
                  <a:rPr lang="en-US" i="1" dirty="0">
                    <a:solidFill>
                      <a:srgbClr val="002060"/>
                    </a:solidFill>
                  </a:rPr>
                  <a:t>/  |S(Y)</a:t>
                </a:r>
                <a:r>
                  <a:rPr lang="en-US" i="1" dirty="0"/>
                  <a:t>| )</a:t>
                </a:r>
              </a:p>
              <a:p>
                <a:pPr marL="0" indent="0">
                  <a:buNone/>
                </a:pPr>
                <a:endParaRPr lang="en-US" dirty="0"/>
              </a:p>
              <a:p>
                <a:r>
                  <a:rPr lang="en-US" dirty="0"/>
                  <a:t>Are there an in-between approach?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199" y="1254125"/>
                <a:ext cx="8525435" cy="5259388"/>
              </a:xfrm>
              <a:blipFill rotWithShape="0">
                <a:blip r:embed="rId2"/>
                <a:stretch>
                  <a:fillRect l="-643" t="-1508" b="-928"/>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a:solidFill>
                  <a:srgbClr val="000099"/>
                </a:solidFill>
              </a:rPr>
              <a:t>Y Benjamini</a:t>
            </a:r>
            <a:endParaRPr lang="en-US" sz="1400">
              <a:solidFill>
                <a:srgbClr val="000099"/>
              </a:solidFill>
            </a:endParaRPr>
          </a:p>
        </p:txBody>
      </p:sp>
      <p:sp>
        <p:nvSpPr>
          <p:cNvPr id="5" name="Footer Placeholder 4"/>
          <p:cNvSpPr>
            <a:spLocks noGrp="1"/>
          </p:cNvSpPr>
          <p:nvPr>
            <p:ph type="ftr" sz="quarter" idx="11"/>
          </p:nvPr>
        </p:nvSpPr>
        <p:spPr/>
        <p:txBody>
          <a:bodyPr/>
          <a:lstStyle/>
          <a:p>
            <a:r>
              <a:rPr lang="en-US">
                <a:solidFill>
                  <a:srgbClr val="000099"/>
                </a:solidFill>
              </a:rPr>
              <a:t>Louvain</a:t>
            </a:r>
            <a:r>
              <a:rPr lang="en-US" sz="1400">
                <a:solidFill>
                  <a:srgbClr val="000099"/>
                </a:solidFill>
              </a:rPr>
              <a:t> </a:t>
            </a:r>
            <a:r>
              <a:rPr lang="ja-JP" altLang="en-US" sz="1400">
                <a:solidFill>
                  <a:srgbClr val="000099"/>
                </a:solidFill>
                <a:latin typeface="Arial"/>
              </a:rPr>
              <a:t>‘</a:t>
            </a:r>
            <a:r>
              <a:rPr lang="en-US" sz="1400">
                <a:solidFill>
                  <a:srgbClr val="000099"/>
                </a:solidFill>
              </a:rPr>
              <a:t>05</a:t>
            </a:r>
          </a:p>
        </p:txBody>
      </p:sp>
    </p:spTree>
    <p:extLst>
      <p:ext uri="{BB962C8B-B14F-4D97-AF65-F5344CB8AC3E}">
        <p14:creationId xmlns:p14="http://schemas.microsoft.com/office/powerpoint/2010/main" val="770585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2"/>
                </a:solidFill>
              </a:rPr>
              <a:t>Error-rates for addressing selective inference</a:t>
            </a:r>
          </a:p>
        </p:txBody>
      </p:sp>
      <p:sp>
        <p:nvSpPr>
          <p:cNvPr id="3" name="Content Placeholder 2"/>
          <p:cNvSpPr>
            <a:spLocks noGrp="1"/>
          </p:cNvSpPr>
          <p:nvPr>
            <p:ph idx="1"/>
          </p:nvPr>
        </p:nvSpPr>
        <p:spPr>
          <a:xfrm>
            <a:off x="457200" y="1600200"/>
            <a:ext cx="8458200" cy="4525963"/>
          </a:xfrm>
        </p:spPr>
        <p:txBody>
          <a:bodyPr>
            <a:normAutofit/>
          </a:bodyPr>
          <a:lstStyle/>
          <a:p>
            <a:pPr marL="514350" indent="-514350">
              <a:lnSpc>
                <a:spcPct val="150000"/>
              </a:lnSpc>
              <a:spcBef>
                <a:spcPts val="0"/>
              </a:spcBef>
              <a:buFont typeface="+mj-lt"/>
              <a:buAutoNum type="alphaUcPeriod"/>
              <a:defRPr/>
            </a:pPr>
            <a:r>
              <a:rPr lang="en-US" sz="2400" i="1" dirty="0">
                <a:solidFill>
                  <a:srgbClr val="002060"/>
                </a:solidFill>
              </a:rPr>
              <a:t>Simultaneous over all possible selection rules  </a:t>
            </a:r>
            <a:r>
              <a:rPr lang="en-US" sz="2400" i="1" dirty="0"/>
              <a:t>(</a:t>
            </a:r>
            <a:r>
              <a:rPr lang="en-US" sz="2400" i="1" dirty="0" err="1"/>
              <a:t>SoP</a:t>
            </a:r>
            <a:r>
              <a:rPr lang="en-US" sz="2400" i="1" dirty="0"/>
              <a:t>)</a:t>
            </a:r>
          </a:p>
          <a:p>
            <a:pPr marL="514350" indent="-514350">
              <a:lnSpc>
                <a:spcPct val="150000"/>
              </a:lnSpc>
              <a:spcBef>
                <a:spcPts val="0"/>
              </a:spcBef>
              <a:buFont typeface="+mj-lt"/>
              <a:buAutoNum type="alphaUcPeriod"/>
              <a:defRPr/>
            </a:pPr>
            <a:endParaRPr lang="en-US" sz="2400" i="1" dirty="0"/>
          </a:p>
          <a:p>
            <a:pPr marL="514350" marR="0" lvl="0" indent="-514350" defTabSz="914400" eaLnBrk="1" fontAlgn="auto" latinLnBrk="0" hangingPunct="1">
              <a:lnSpc>
                <a:spcPct val="150000"/>
              </a:lnSpc>
              <a:spcBef>
                <a:spcPts val="0"/>
              </a:spcBef>
              <a:spcAft>
                <a:spcPts val="0"/>
              </a:spcAft>
              <a:buClrTx/>
              <a:buSzTx/>
              <a:buFont typeface="+mj-lt"/>
              <a:buAutoNum type="alphaUcPeriod"/>
              <a:tabLst/>
              <a:defRPr/>
            </a:pPr>
            <a:r>
              <a:rPr lang="en-US" sz="2400" i="1" dirty="0">
                <a:solidFill>
                  <a:srgbClr val="C00000"/>
                </a:solidFill>
              </a:rPr>
              <a:t>Simultaneous over the selected </a:t>
            </a:r>
            <a:r>
              <a:rPr lang="en-US" sz="2400" i="1" dirty="0"/>
              <a:t>	                (</a:t>
            </a:r>
            <a:r>
              <a:rPr lang="en-US" sz="2400" i="1" dirty="0" err="1"/>
              <a:t>SoS</a:t>
            </a:r>
            <a:r>
              <a:rPr lang="en-US" sz="2400" i="1" dirty="0"/>
              <a:t>)         </a:t>
            </a:r>
          </a:p>
          <a:p>
            <a:pPr marL="514350" marR="0" lvl="0" indent="-514350" defTabSz="914400" eaLnBrk="1" fontAlgn="auto" latinLnBrk="0" hangingPunct="1">
              <a:lnSpc>
                <a:spcPct val="150000"/>
              </a:lnSpc>
              <a:spcBef>
                <a:spcPts val="0"/>
              </a:spcBef>
              <a:spcAft>
                <a:spcPts val="0"/>
              </a:spcAft>
              <a:buClrTx/>
              <a:buSzTx/>
              <a:buFont typeface="+mj-lt"/>
              <a:buAutoNum type="alphaUcPeriod"/>
              <a:tabLst/>
              <a:defRPr/>
            </a:pPr>
            <a:r>
              <a:rPr lang="en-US" sz="2400" b="1" i="1" dirty="0">
                <a:solidFill>
                  <a:srgbClr val="C00000"/>
                </a:solidFill>
              </a:rPr>
              <a:t>Conditional over the selected </a:t>
            </a:r>
            <a:r>
              <a:rPr lang="en-US" sz="2400" b="1" i="1" dirty="0">
                <a:solidFill>
                  <a:srgbClr val="002060"/>
                </a:solidFill>
              </a:rPr>
              <a:t> </a:t>
            </a:r>
            <a:r>
              <a:rPr lang="en-US" sz="2400" b="1" i="1" dirty="0"/>
              <a:t>                       </a:t>
            </a:r>
            <a:r>
              <a:rPr lang="en-US" sz="2400" i="1" dirty="0"/>
              <a:t>(</a:t>
            </a:r>
            <a:r>
              <a:rPr lang="en-US" sz="2400" i="1" dirty="0" err="1"/>
              <a:t>CoS</a:t>
            </a:r>
            <a:r>
              <a:rPr lang="en-US" sz="2400" i="1" dirty="0"/>
              <a:t>)</a:t>
            </a:r>
          </a:p>
          <a:p>
            <a:pPr marL="514350" marR="0" lvl="0" indent="-514350" defTabSz="914400" eaLnBrk="1" fontAlgn="auto" latinLnBrk="0" hangingPunct="1">
              <a:lnSpc>
                <a:spcPct val="150000"/>
              </a:lnSpc>
              <a:spcBef>
                <a:spcPts val="0"/>
              </a:spcBef>
              <a:spcAft>
                <a:spcPts val="0"/>
              </a:spcAft>
              <a:buClrTx/>
              <a:buSzTx/>
              <a:buFont typeface="+mj-lt"/>
              <a:buAutoNum type="alphaUcPeriod"/>
              <a:tabLst/>
              <a:defRPr/>
            </a:pPr>
            <a:endParaRPr lang="en-US" i="1" dirty="0"/>
          </a:p>
          <a:p>
            <a:pPr marL="514350" indent="-514350">
              <a:lnSpc>
                <a:spcPct val="150000"/>
              </a:lnSpc>
              <a:spcBef>
                <a:spcPts val="0"/>
              </a:spcBef>
              <a:buFont typeface="+mj-lt"/>
              <a:buAutoNum type="alphaUcPeriod"/>
              <a:defRPr/>
            </a:pPr>
            <a:r>
              <a:rPr lang="en-US" sz="2400" i="1" dirty="0">
                <a:solidFill>
                  <a:srgbClr val="002060"/>
                </a:solidFill>
              </a:rPr>
              <a:t>On the average over the selected                  </a:t>
            </a:r>
            <a:r>
              <a:rPr lang="en-US" sz="2400" i="1" dirty="0"/>
              <a:t>(FDR/FCR)</a:t>
            </a:r>
          </a:p>
        </p:txBody>
      </p:sp>
      <p:sp>
        <p:nvSpPr>
          <p:cNvPr id="4" name="Date Placeholder 4">
            <a:extLst>
              <a:ext uri="{FF2B5EF4-FFF2-40B4-BE49-F238E27FC236}">
                <a16:creationId xmlns:a16="http://schemas.microsoft.com/office/drawing/2014/main" id="{03F0B043-0902-DC46-85BB-A651AA9B5B3F}"/>
              </a:ext>
            </a:extLst>
          </p:cNvPr>
          <p:cNvSpPr>
            <a:spLocks noGrp="1"/>
          </p:cNvSpPr>
          <p:nvPr>
            <p:ph type="dt" sz="half" idx="10"/>
          </p:nvPr>
        </p:nvSpPr>
        <p:spPr>
          <a:xfrm>
            <a:off x="457200" y="19050"/>
            <a:ext cx="2895600" cy="328613"/>
          </a:xfrm>
        </p:spPr>
        <p:txBody>
          <a:bodyPr/>
          <a:lstStyle/>
          <a:p>
            <a:pPr>
              <a:defRPr/>
            </a:pPr>
            <a:r>
              <a:rPr lang="en-US" dirty="0"/>
              <a:t>Y </a:t>
            </a:r>
            <a:r>
              <a:rPr lang="en-US" dirty="0" err="1"/>
              <a:t>Benjamini</a:t>
            </a:r>
            <a:endParaRPr lang="en-US" sz="1400" dirty="0"/>
          </a:p>
        </p:txBody>
      </p:sp>
    </p:spTree>
    <p:extLst>
      <p:ext uri="{BB962C8B-B14F-4D97-AF65-F5344CB8AC3E}">
        <p14:creationId xmlns:p14="http://schemas.microsoft.com/office/powerpoint/2010/main" val="2355875672"/>
      </p:ext>
    </p:extLst>
  </p:cSld>
  <p:clrMapOvr>
    <a:masterClrMapping/>
  </p:clrMapOvr>
  <mc:AlternateContent xmlns:mc="http://schemas.openxmlformats.org/markup-compatibility/2006" xmlns:p14="http://schemas.microsoft.com/office/powerpoint/2010/main">
    <mc:Choice Requires="p14">
      <p:transition spd="slow" p14:dur="2000" advTm="5102"/>
    </mc:Choice>
    <mc:Fallback xmlns="">
      <p:transition spd="slow" advTm="510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FCR adjusted performance</a:t>
            </a:r>
          </a:p>
        </p:txBody>
      </p:sp>
      <p:sp>
        <p:nvSpPr>
          <p:cNvPr id="3" name="Content Placeholder 2"/>
          <p:cNvSpPr>
            <a:spLocks noGrp="1"/>
          </p:cNvSpPr>
          <p:nvPr>
            <p:ph idx="1"/>
          </p:nvPr>
        </p:nvSpPr>
        <p:spPr/>
        <p:txBody>
          <a:bodyPr/>
          <a:lstStyle/>
          <a:p>
            <a:r>
              <a:rPr lang="en-US" dirty="0"/>
              <a:t>Simulated data</a:t>
            </a:r>
          </a:p>
          <a:p>
            <a:r>
              <a:rPr lang="en-US" dirty="0"/>
              <a:t>10,000 parameters </a:t>
            </a:r>
            <a:r>
              <a:rPr lang="en-US" dirty="0">
                <a:latin typeface="Symbol" charset="2"/>
                <a:cs typeface="Symbol" charset="2"/>
              </a:rPr>
              <a:t>q</a:t>
            </a:r>
            <a:r>
              <a:rPr lang="en-US" baseline="-25000" dirty="0"/>
              <a:t>i</a:t>
            </a:r>
            <a:r>
              <a:rPr lang="en-US" dirty="0"/>
              <a:t> generated (once) as following:</a:t>
            </a:r>
          </a:p>
          <a:p>
            <a:r>
              <a:rPr lang="en-US" dirty="0">
                <a:latin typeface="Symbol" charset="2"/>
                <a:cs typeface="Symbol" charset="2"/>
              </a:rPr>
              <a:t>l</a:t>
            </a:r>
            <a:r>
              <a:rPr lang="en-US" baseline="-25000" dirty="0"/>
              <a:t>i</a:t>
            </a:r>
            <a:r>
              <a:rPr lang="en-US" dirty="0"/>
              <a:t>=10 </a:t>
            </a:r>
            <a:r>
              <a:rPr lang="en-US" dirty="0" err="1"/>
              <a:t>w.p</a:t>
            </a:r>
            <a:r>
              <a:rPr lang="en-US" dirty="0"/>
              <a:t>. .1 </a:t>
            </a:r>
          </a:p>
          <a:p>
            <a:pPr marL="0" indent="0">
              <a:buNone/>
            </a:pPr>
            <a:r>
              <a:rPr lang="en-US" dirty="0"/>
              <a:t>    =1   </a:t>
            </a:r>
            <a:r>
              <a:rPr lang="en-US" dirty="0" err="1"/>
              <a:t>w.p</a:t>
            </a:r>
            <a:r>
              <a:rPr lang="en-US" dirty="0"/>
              <a:t>. .9</a:t>
            </a:r>
          </a:p>
          <a:p>
            <a:pPr marL="0" indent="0">
              <a:buNone/>
            </a:pPr>
            <a:endParaRPr lang="en-US" dirty="0"/>
          </a:p>
          <a:p>
            <a:pPr marL="0" indent="0">
              <a:buNone/>
            </a:pPr>
            <a:endParaRPr lang="en-US" dirty="0"/>
          </a:p>
          <a:p>
            <a:r>
              <a:rPr lang="en-US" dirty="0"/>
              <a:t>Y</a:t>
            </a:r>
            <a:r>
              <a:rPr lang="en-US" baseline="-25000" dirty="0"/>
              <a:t>i</a:t>
            </a:r>
            <a:r>
              <a:rPr lang="en-US" dirty="0"/>
              <a:t> ~ N(</a:t>
            </a:r>
            <a:r>
              <a:rPr lang="en-US" dirty="0">
                <a:latin typeface="Symbol" charset="2"/>
                <a:cs typeface="Symbol" charset="2"/>
              </a:rPr>
              <a:t>q</a:t>
            </a:r>
            <a:r>
              <a:rPr lang="en-US" baseline="-25000" dirty="0"/>
              <a:t>i</a:t>
            </a:r>
            <a:r>
              <a:rPr lang="en-US" dirty="0"/>
              <a:t>,1)</a:t>
            </a:r>
          </a:p>
          <a:p>
            <a:r>
              <a:rPr lang="en-US" dirty="0"/>
              <a:t>Selection rule: BH at q=0.2</a:t>
            </a:r>
          </a:p>
          <a:p>
            <a:r>
              <a:rPr lang="en-US" dirty="0"/>
              <a:t>CIs: 95%</a:t>
            </a:r>
          </a:p>
          <a:p>
            <a:pPr marL="0" indent="0">
              <a:buNone/>
            </a:pPr>
            <a:r>
              <a:rPr lang="en-US" dirty="0"/>
              <a:t>	Note no parameter for which </a:t>
            </a:r>
            <a:r>
              <a:rPr lang="en-US" dirty="0">
                <a:latin typeface="Symbol" charset="2"/>
                <a:cs typeface="Symbol" charset="2"/>
              </a:rPr>
              <a:t>q</a:t>
            </a:r>
            <a:r>
              <a:rPr lang="en-US" baseline="-25000" dirty="0"/>
              <a:t>i</a:t>
            </a:r>
            <a:r>
              <a:rPr lang="en-US" dirty="0"/>
              <a:t>  = 0 is true so FDR=0</a:t>
            </a:r>
          </a:p>
          <a:p>
            <a:pPr marL="0" indent="0">
              <a:buNone/>
            </a:pPr>
            <a:r>
              <a:rPr lang="en-US" dirty="0"/>
              <a:t>	But CIs offer directional error control</a:t>
            </a:r>
          </a:p>
          <a:p>
            <a:endParaRPr lang="en-US" dirty="0"/>
          </a:p>
        </p:txBody>
      </p:sp>
      <p:pic>
        <p:nvPicPr>
          <p:cNvPr id="4" name="Picture 3"/>
          <p:cNvPicPr>
            <a:picLocks noChangeAspect="1"/>
          </p:cNvPicPr>
          <p:nvPr/>
        </p:nvPicPr>
        <p:blipFill>
          <a:blip r:embed="rId2"/>
          <a:stretch>
            <a:fillRect/>
          </a:stretch>
        </p:blipFill>
        <p:spPr>
          <a:xfrm>
            <a:off x="875194" y="3276600"/>
            <a:ext cx="4777409" cy="533400"/>
          </a:xfrm>
          <a:prstGeom prst="rect">
            <a:avLst/>
          </a:prstGeom>
        </p:spPr>
      </p:pic>
    </p:spTree>
    <p:extLst>
      <p:ext uri="{BB962C8B-B14F-4D97-AF65-F5344CB8AC3E}">
        <p14:creationId xmlns:p14="http://schemas.microsoft.com/office/powerpoint/2010/main" val="1908538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1844323" y="789472"/>
            <a:ext cx="5987344" cy="6068528"/>
          </a:xfrm>
          <a:prstGeom prst="rect">
            <a:avLst/>
          </a:prstGeom>
        </p:spPr>
      </p:pic>
      <p:sp>
        <p:nvSpPr>
          <p:cNvPr id="7" name="TextBox 6"/>
          <p:cNvSpPr txBox="1"/>
          <p:nvPr/>
        </p:nvSpPr>
        <p:spPr>
          <a:xfrm>
            <a:off x="7507111" y="2751666"/>
            <a:ext cx="1480393" cy="369332"/>
          </a:xfrm>
          <a:prstGeom prst="rect">
            <a:avLst/>
          </a:prstGeom>
          <a:noFill/>
        </p:spPr>
        <p:txBody>
          <a:bodyPr wrap="none" rtlCol="0">
            <a:spAutoFit/>
          </a:bodyPr>
          <a:lstStyle/>
          <a:p>
            <a:r>
              <a:rPr lang="en-US" dirty="0"/>
              <a:t>The success</a:t>
            </a:r>
          </a:p>
        </p:txBody>
      </p:sp>
      <p:sp>
        <p:nvSpPr>
          <p:cNvPr id="9" name="TextBox 8"/>
          <p:cNvSpPr txBox="1"/>
          <p:nvPr/>
        </p:nvSpPr>
        <p:spPr>
          <a:xfrm>
            <a:off x="945444" y="1184112"/>
            <a:ext cx="1608884" cy="369332"/>
          </a:xfrm>
          <a:prstGeom prst="rect">
            <a:avLst/>
          </a:prstGeom>
          <a:noFill/>
        </p:spPr>
        <p:txBody>
          <a:bodyPr wrap="none" rtlCol="0">
            <a:spAutoFit/>
          </a:bodyPr>
          <a:lstStyle/>
          <a:p>
            <a:r>
              <a:rPr lang="en-US" dirty="0"/>
              <a:t>The problem?</a:t>
            </a:r>
          </a:p>
        </p:txBody>
      </p:sp>
      <p:cxnSp>
        <p:nvCxnSpPr>
          <p:cNvPr id="11" name="Straight Arrow Connector 10"/>
          <p:cNvCxnSpPr/>
          <p:nvPr/>
        </p:nvCxnSpPr>
        <p:spPr>
          <a:xfrm flipV="1">
            <a:off x="2554328" y="1354666"/>
            <a:ext cx="3414673" cy="141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6823916" y="2974622"/>
            <a:ext cx="68319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29590" y="5722532"/>
            <a:ext cx="8439855" cy="369332"/>
          </a:xfrm>
          <a:prstGeom prst="rect">
            <a:avLst/>
          </a:prstGeom>
          <a:noFill/>
        </p:spPr>
        <p:txBody>
          <a:bodyPr wrap="none" rtlCol="0">
            <a:spAutoFit/>
          </a:bodyPr>
          <a:lstStyle/>
          <a:p>
            <a:r>
              <a:rPr lang="en-US" dirty="0"/>
              <a:t>Ex 1 Give a selection procedure where the “success” will be in the upper direction</a:t>
            </a:r>
          </a:p>
        </p:txBody>
      </p:sp>
    </p:spTree>
    <p:extLst>
      <p:ext uri="{BB962C8B-B14F-4D97-AF65-F5344CB8AC3E}">
        <p14:creationId xmlns:p14="http://schemas.microsoft.com/office/powerpoint/2010/main" val="298084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Conditional Quasi-Conventional CI</a:t>
            </a:r>
            <a:endParaRPr lang="en-US" dirty="0">
              <a:cs typeface="+mj-cs"/>
            </a:endParaRPr>
          </a:p>
        </p:txBody>
      </p:sp>
      <p:sp>
        <p:nvSpPr>
          <p:cNvPr id="3" name="Content Placeholder 2"/>
          <p:cNvSpPr>
            <a:spLocks noGrp="1"/>
          </p:cNvSpPr>
          <p:nvPr>
            <p:ph idx="1"/>
          </p:nvPr>
        </p:nvSpPr>
        <p:spPr>
          <a:xfrm>
            <a:off x="900113" y="1268413"/>
            <a:ext cx="7704137" cy="5029200"/>
          </a:xfrm>
        </p:spPr>
        <p:txBody>
          <a:bodyPr>
            <a:normAutofit lnSpcReduction="10000"/>
          </a:bodyPr>
          <a:lstStyle/>
          <a:p>
            <a:pPr marL="0" indent="0">
              <a:lnSpc>
                <a:spcPct val="120000"/>
              </a:lnSpc>
              <a:buNone/>
              <a:defRPr/>
            </a:pPr>
            <a:r>
              <a:rPr lang="en-US" dirty="0">
                <a:cs typeface="+mn-cs"/>
              </a:rPr>
              <a:t>Design acceptance region for testing </a:t>
            </a:r>
            <a:r>
              <a:rPr lang="en-US" i="1" dirty="0">
                <a:solidFill>
                  <a:srgbClr val="000000"/>
                </a:solidFill>
                <a:latin typeface="Symbol" charset="2"/>
                <a:cs typeface="Symbol" charset="2"/>
              </a:rPr>
              <a:t>q</a:t>
            </a:r>
            <a:r>
              <a:rPr lang="en-US" i="1" dirty="0">
                <a:solidFill>
                  <a:srgbClr val="000000"/>
                </a:solidFill>
                <a:cs typeface="+mn-cs"/>
              </a:rPr>
              <a:t>=</a:t>
            </a:r>
            <a:r>
              <a:rPr lang="en-US" i="1" dirty="0">
                <a:solidFill>
                  <a:srgbClr val="000000"/>
                </a:solidFill>
                <a:latin typeface="Symbol" charset="2"/>
                <a:cs typeface="Symbol" charset="2"/>
              </a:rPr>
              <a:t>q</a:t>
            </a:r>
            <a:r>
              <a:rPr lang="en-US" i="1" baseline="-25000" dirty="0">
                <a:solidFill>
                  <a:srgbClr val="000000"/>
                </a:solidFill>
                <a:latin typeface="Symbol" charset="2"/>
                <a:cs typeface="Symbol" charset="2"/>
              </a:rPr>
              <a:t>0</a:t>
            </a:r>
            <a:r>
              <a:rPr lang="en-US" dirty="0">
                <a:cs typeface="+mn-cs"/>
              </a:rPr>
              <a:t> that:</a:t>
            </a:r>
          </a:p>
          <a:p>
            <a:pPr lvl="1" indent="-342900">
              <a:lnSpc>
                <a:spcPct val="120000"/>
              </a:lnSpc>
              <a:defRPr/>
            </a:pPr>
            <a:r>
              <a:rPr lang="en-US" dirty="0">
                <a:cs typeface="+mn-cs"/>
              </a:rPr>
              <a:t>Have correct level under the conditional distribution </a:t>
            </a:r>
          </a:p>
          <a:p>
            <a:pPr lvl="1" indent="-342900">
              <a:lnSpc>
                <a:spcPct val="120000"/>
              </a:lnSpc>
              <a:defRPr/>
            </a:pPr>
            <a:r>
              <a:rPr lang="en-US" dirty="0">
                <a:cs typeface="+mn-cs"/>
              </a:rPr>
              <a:t>Are as short as possible </a:t>
            </a:r>
            <a:endParaRPr lang="en-US" dirty="0"/>
          </a:p>
          <a:p>
            <a:pPr lvl="1" indent="-342900">
              <a:lnSpc>
                <a:spcPct val="120000"/>
              </a:lnSpc>
              <a:defRPr/>
            </a:pPr>
            <a:r>
              <a:rPr lang="en-US" dirty="0">
                <a:cs typeface="+mn-cs"/>
              </a:rPr>
              <a:t>Avoid including observations of opposite sign to </a:t>
            </a:r>
            <a:r>
              <a:rPr lang="en-US" i="1" dirty="0">
                <a:latin typeface="Symbol" charset="2"/>
                <a:cs typeface="Symbol" charset="2"/>
              </a:rPr>
              <a:t>q</a:t>
            </a:r>
            <a:r>
              <a:rPr lang="en-US" i="1" baseline="-25000" dirty="0">
                <a:latin typeface="Symbol" charset="2"/>
                <a:cs typeface="Symbol" charset="2"/>
              </a:rPr>
              <a:t>0</a:t>
            </a:r>
            <a:r>
              <a:rPr lang="en-US" dirty="0">
                <a:cs typeface="+mn-cs"/>
              </a:rPr>
              <a:t> </a:t>
            </a:r>
          </a:p>
          <a:p>
            <a:pPr marL="114300" lvl="1" indent="0">
              <a:lnSpc>
                <a:spcPct val="120000"/>
              </a:lnSpc>
              <a:buNone/>
              <a:defRPr/>
            </a:pPr>
            <a:r>
              <a:rPr lang="en-US" dirty="0"/>
              <a:t>Invert them to get conditional CIs.</a:t>
            </a:r>
          </a:p>
          <a:p>
            <a:pPr marL="114300" lvl="1" indent="0">
              <a:lnSpc>
                <a:spcPct val="120000"/>
              </a:lnSpc>
              <a:buNone/>
              <a:defRPr/>
            </a:pPr>
            <a:r>
              <a:rPr lang="en-US" dirty="0"/>
              <a:t>Following</a:t>
            </a:r>
            <a:r>
              <a:rPr lang="en-US" sz="2000" dirty="0"/>
              <a:t> </a:t>
            </a:r>
            <a:r>
              <a:rPr lang="en-US" sz="2000" dirty="0" err="1">
                <a:solidFill>
                  <a:schemeClr val="tx1"/>
                </a:solidFill>
              </a:rPr>
              <a:t>YB,Hochberg</a:t>
            </a:r>
            <a:r>
              <a:rPr lang="en-US" sz="2000" dirty="0">
                <a:solidFill>
                  <a:schemeClr val="tx1"/>
                </a:solidFill>
              </a:rPr>
              <a:t> &amp; Stark (‘98)</a:t>
            </a:r>
          </a:p>
          <a:p>
            <a:pPr marL="114300" lvl="1" indent="0">
              <a:lnSpc>
                <a:spcPct val="120000"/>
              </a:lnSpc>
              <a:buNone/>
              <a:defRPr/>
            </a:pPr>
            <a:r>
              <a:rPr lang="en-US" dirty="0">
                <a:cs typeface="+mn-cs"/>
              </a:rPr>
              <a:t>“Non-</a:t>
            </a:r>
            <a:r>
              <a:rPr lang="en-US" dirty="0" err="1">
                <a:cs typeface="+mn-cs"/>
              </a:rPr>
              <a:t>equivariant</a:t>
            </a:r>
            <a:r>
              <a:rPr lang="en-US" dirty="0">
                <a:cs typeface="+mn-cs"/>
              </a:rPr>
              <a:t> confidence intervals: </a:t>
            </a:r>
          </a:p>
          <a:p>
            <a:pPr marL="114300" lvl="1" indent="0">
              <a:lnSpc>
                <a:spcPct val="120000"/>
              </a:lnSpc>
              <a:buNone/>
              <a:defRPr/>
            </a:pPr>
            <a:r>
              <a:rPr lang="en-US" dirty="0"/>
              <a:t>			        </a:t>
            </a:r>
            <a:r>
              <a:rPr lang="en-US" dirty="0">
                <a:cs typeface="+mn-cs"/>
              </a:rPr>
              <a:t>two ends control the means”</a:t>
            </a:r>
            <a:endParaRPr lang="en-US" sz="2000" dirty="0">
              <a:solidFill>
                <a:schemeClr val="accent1"/>
              </a:solidFill>
              <a:cs typeface="+mn-cs"/>
            </a:endParaRPr>
          </a:p>
          <a:p>
            <a:pPr marL="0" indent="0">
              <a:lnSpc>
                <a:spcPct val="120000"/>
              </a:lnSpc>
              <a:buNone/>
              <a:defRPr/>
            </a:pPr>
            <a:r>
              <a:rPr lang="en-US" dirty="0">
                <a:cs typeface="+mn-cs"/>
              </a:rPr>
              <a:t>  Such intervals will also control the FCR</a:t>
            </a:r>
          </a:p>
          <a:p>
            <a:pPr marL="0" indent="0">
              <a:lnSpc>
                <a:spcPct val="120000"/>
              </a:lnSpc>
              <a:buNone/>
              <a:defRPr/>
            </a:pPr>
            <a:r>
              <a:rPr lang="en-US" dirty="0">
                <a:cs typeface="+mn-cs"/>
              </a:rPr>
              <a:t>				</a:t>
            </a:r>
            <a:r>
              <a:rPr lang="en-US" sz="2000" dirty="0">
                <a:solidFill>
                  <a:schemeClr val="tx1"/>
                </a:solidFill>
                <a:cs typeface="+mn-cs"/>
              </a:rPr>
              <a:t>Weinstein &amp; </a:t>
            </a:r>
            <a:r>
              <a:rPr lang="en-US" sz="2000" dirty="0" err="1">
                <a:solidFill>
                  <a:schemeClr val="tx1"/>
                </a:solidFill>
                <a:cs typeface="+mn-cs"/>
              </a:rPr>
              <a:t>Yekutieli</a:t>
            </a:r>
            <a:r>
              <a:rPr lang="en-US" sz="2000" dirty="0">
                <a:solidFill>
                  <a:schemeClr val="tx1"/>
                </a:solidFill>
                <a:cs typeface="+mn-cs"/>
              </a:rPr>
              <a:t> (15+)</a:t>
            </a:r>
          </a:p>
        </p:txBody>
      </p:sp>
      <p:sp>
        <p:nvSpPr>
          <p:cNvPr id="4" name="Slide Number Placeholder 5"/>
          <p:cNvSpPr>
            <a:spLocks noGrp="1"/>
          </p:cNvSpPr>
          <p:nvPr>
            <p:ph type="sldNum" sz="quarter" idx="12"/>
          </p:nvPr>
        </p:nvSpPr>
        <p:spPr>
          <a:xfrm>
            <a:off x="7620000" y="19050"/>
            <a:ext cx="1066800" cy="328613"/>
          </a:xfrm>
        </p:spPr>
        <p:txBody>
          <a:bodyPr/>
          <a:lstStyle/>
          <a:p>
            <a:pPr>
              <a:defRPr/>
            </a:pPr>
            <a:fld id="{46D3513A-5303-6A49-A3BD-82526326048F}" type="slidenum">
              <a:rPr lang="en-US" smtClean="0"/>
              <a:pPr>
                <a:defRPr/>
              </a:pPr>
              <a:t>28</a:t>
            </a:fld>
            <a:endParaRPr lang="en-US" dirty="0"/>
          </a:p>
        </p:txBody>
      </p:sp>
    </p:spTree>
    <p:extLst>
      <p:ext uri="{BB962C8B-B14F-4D97-AF65-F5344CB8AC3E}">
        <p14:creationId xmlns:p14="http://schemas.microsoft.com/office/powerpoint/2010/main" val="140206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347663"/>
            <a:ext cx="7772400" cy="1143000"/>
          </a:xfrm>
        </p:spPr>
        <p:txBody>
          <a:bodyPr/>
          <a:lstStyle/>
          <a:p>
            <a:pPr>
              <a:defRPr/>
            </a:pPr>
            <a:r>
              <a:rPr lang="en-US" dirty="0">
                <a:cs typeface="+mj-cs"/>
              </a:rPr>
              <a:t>Utilizing the selection procedure via conditioning</a:t>
            </a:r>
            <a:br>
              <a:rPr lang="en-US" dirty="0">
                <a:cs typeface="+mj-cs"/>
              </a:rPr>
            </a:br>
            <a:r>
              <a:rPr lang="en-US" dirty="0">
                <a:cs typeface="+mj-cs"/>
              </a:rPr>
              <a:t>   </a:t>
            </a:r>
            <a:r>
              <a:rPr lang="en-US" dirty="0"/>
              <a:t>(2) Inference on being |larger| than a threshold</a:t>
            </a:r>
            <a:endParaRPr lang="en-US" dirty="0">
              <a:cs typeface="+mj-cs"/>
            </a:endParaRPr>
          </a:p>
        </p:txBody>
      </p:sp>
      <p:sp>
        <p:nvSpPr>
          <p:cNvPr id="3" name="Content Placeholder 2"/>
          <p:cNvSpPr>
            <a:spLocks noGrp="1"/>
          </p:cNvSpPr>
          <p:nvPr>
            <p:ph idx="1"/>
          </p:nvPr>
        </p:nvSpPr>
        <p:spPr>
          <a:xfrm>
            <a:off x="755648" y="1341436"/>
            <a:ext cx="8388351" cy="5176367"/>
          </a:xfrm>
        </p:spPr>
        <p:txBody>
          <a:bodyPr>
            <a:normAutofit/>
          </a:bodyPr>
          <a:lstStyle/>
          <a:p>
            <a:pPr marL="0" indent="0">
              <a:lnSpc>
                <a:spcPct val="120000"/>
              </a:lnSpc>
              <a:buNone/>
              <a:defRPr/>
            </a:pPr>
            <a:r>
              <a:rPr lang="en-US" sz="2600" dirty="0">
                <a:cs typeface="+mn-cs"/>
              </a:rPr>
              <a:t>E.g. Select </a:t>
            </a:r>
            <a:r>
              <a:rPr lang="en-US" sz="2600" dirty="0">
                <a:latin typeface="Symbol" charset="2"/>
                <a:cs typeface="Symbol" charset="2"/>
              </a:rPr>
              <a:t>q</a:t>
            </a:r>
            <a:r>
              <a:rPr lang="en-US" sz="2600" dirty="0">
                <a:cs typeface="+mn-cs"/>
              </a:rPr>
              <a:t> if its estimator is big enough</a:t>
            </a:r>
          </a:p>
          <a:p>
            <a:pPr marL="0" indent="0">
              <a:lnSpc>
                <a:spcPct val="120000"/>
              </a:lnSpc>
              <a:buNone/>
              <a:defRPr/>
            </a:pPr>
            <a:r>
              <a:rPr lang="en-US" sz="2600" dirty="0">
                <a:cs typeface="+mn-cs"/>
              </a:rPr>
              <a:t>	         </a:t>
            </a:r>
            <a:r>
              <a:rPr lang="en-US" sz="2600" i="1" dirty="0">
                <a:solidFill>
                  <a:schemeClr val="tx1"/>
                </a:solidFill>
                <a:cs typeface="+mn-cs"/>
              </a:rPr>
              <a:t>X=(Y |  |Y| ≥ c),</a:t>
            </a:r>
          </a:p>
          <a:p>
            <a:pPr>
              <a:lnSpc>
                <a:spcPct val="120000"/>
              </a:lnSpc>
              <a:defRPr/>
            </a:pPr>
            <a:r>
              <a:rPr lang="en-US" sz="2600" dirty="0">
                <a:cs typeface="+mn-cs"/>
              </a:rPr>
              <a:t>where </a:t>
            </a:r>
            <a:r>
              <a:rPr lang="en-US" sz="2600" i="1" dirty="0">
                <a:solidFill>
                  <a:schemeClr val="tx1"/>
                </a:solidFill>
                <a:cs typeface="+mn-cs"/>
              </a:rPr>
              <a:t>c</a:t>
            </a:r>
            <a:r>
              <a:rPr lang="en-US" sz="2600" dirty="0">
                <a:cs typeface="+mn-cs"/>
              </a:rPr>
              <a:t> is either fixed </a:t>
            </a:r>
            <a:r>
              <a:rPr lang="en-US" sz="2600" dirty="0"/>
              <a:t>or (simple) data dependent </a:t>
            </a:r>
            <a:r>
              <a:rPr lang="en-US" sz="2600" i="1" dirty="0">
                <a:solidFill>
                  <a:schemeClr val="tx1"/>
                </a:solidFill>
              </a:rPr>
              <a:t>c(Y)</a:t>
            </a:r>
            <a:r>
              <a:rPr lang="en-US" sz="2600" dirty="0"/>
              <a:t>.</a:t>
            </a:r>
            <a:endParaRPr lang="en-US" sz="2600" dirty="0">
              <a:solidFill>
                <a:srgbClr val="000000"/>
              </a:solidFill>
            </a:endParaRPr>
          </a:p>
          <a:p>
            <a:pPr marL="0" indent="0">
              <a:lnSpc>
                <a:spcPct val="120000"/>
              </a:lnSpc>
              <a:buNone/>
              <a:defRPr/>
            </a:pPr>
            <a:r>
              <a:rPr lang="en-US" sz="2600" dirty="0">
                <a:solidFill>
                  <a:srgbClr val="000000"/>
                </a:solidFill>
              </a:rPr>
              <a:t>Conditional density</a:t>
            </a:r>
          </a:p>
          <a:p>
            <a:pPr marL="0" indent="0">
              <a:lnSpc>
                <a:spcPct val="120000"/>
              </a:lnSpc>
              <a:buNone/>
              <a:defRPr/>
            </a:pPr>
            <a:endParaRPr lang="en-US" sz="2600" dirty="0">
              <a:solidFill>
                <a:srgbClr val="000000"/>
              </a:solidFill>
            </a:endParaRPr>
          </a:p>
          <a:p>
            <a:pPr marL="0" indent="0">
              <a:lnSpc>
                <a:spcPct val="120000"/>
              </a:lnSpc>
              <a:buNone/>
              <a:defRPr/>
            </a:pPr>
            <a:endParaRPr lang="en-US" sz="2600" dirty="0">
              <a:solidFill>
                <a:srgbClr val="000000"/>
              </a:solidFill>
            </a:endParaRPr>
          </a:p>
          <a:p>
            <a:pPr marL="0" indent="0">
              <a:lnSpc>
                <a:spcPct val="120000"/>
              </a:lnSpc>
              <a:buNone/>
              <a:defRPr/>
            </a:pPr>
            <a:r>
              <a:rPr lang="en-US" sz="2600" dirty="0">
                <a:solidFill>
                  <a:srgbClr val="000000"/>
                </a:solidFill>
              </a:rPr>
              <a:t>Acceptance region for each parameter (non-</a:t>
            </a:r>
            <a:r>
              <a:rPr lang="en-US" sz="2600" dirty="0" err="1">
                <a:solidFill>
                  <a:srgbClr val="000000"/>
                </a:solidFill>
              </a:rPr>
              <a:t>equivariant</a:t>
            </a:r>
            <a:r>
              <a:rPr lang="en-US" sz="2600" dirty="0">
                <a:solidFill>
                  <a:srgbClr val="000000"/>
                </a:solidFill>
              </a:rPr>
              <a:t>) with short 0-crossing -&gt; inverting to get Conditional CIs -&gt; offer FCR	    </a:t>
            </a:r>
            <a:endParaRPr lang="en-US" sz="2600" i="1" baseline="-25000" dirty="0">
              <a:solidFill>
                <a:schemeClr val="tx1"/>
              </a:solidFill>
            </a:endParaRPr>
          </a:p>
        </p:txBody>
      </p:sp>
      <p:sp>
        <p:nvSpPr>
          <p:cNvPr id="4" name="Slide Number Placeholder 5"/>
          <p:cNvSpPr>
            <a:spLocks noGrp="1"/>
          </p:cNvSpPr>
          <p:nvPr>
            <p:ph type="sldNum" sz="quarter" idx="4294967295"/>
          </p:nvPr>
        </p:nvSpPr>
        <p:spPr>
          <a:xfrm>
            <a:off x="7620000" y="19050"/>
            <a:ext cx="1066800" cy="328613"/>
          </a:xfrm>
          <a:prstGeom prst="rect">
            <a:avLst/>
          </a:prstGeom>
        </p:spPr>
        <p:txBody>
          <a:bodyPr/>
          <a:lstStyle/>
          <a:p>
            <a:pPr>
              <a:defRPr/>
            </a:pPr>
            <a:fld id="{46D3513A-5303-6A49-A3BD-82526326048F}" type="slidenum">
              <a:rPr lang="en-US" smtClean="0"/>
              <a:pPr>
                <a:defRPr/>
              </a:pPr>
              <a:t>29</a:t>
            </a:fld>
            <a:endParaRPr lang="en-US" dirty="0"/>
          </a:p>
        </p:txBody>
      </p:sp>
      <p:sp>
        <p:nvSpPr>
          <p:cNvPr id="6" name="Date Placeholder 3"/>
          <p:cNvSpPr>
            <a:spLocks noGrp="1"/>
          </p:cNvSpPr>
          <p:nvPr>
            <p:ph type="dt" sz="quarter" idx="4294967295"/>
          </p:nvPr>
        </p:nvSpPr>
        <p:spPr>
          <a:xfrm>
            <a:off x="457200" y="19050"/>
            <a:ext cx="2895600" cy="328613"/>
          </a:xfrm>
          <a:prstGeom prst="rect">
            <a:avLst/>
          </a:prstGeom>
        </p:spPr>
        <p:txBody>
          <a:bodyPr/>
          <a:lstStyle/>
          <a:p>
            <a:pPr>
              <a:defRPr/>
            </a:pPr>
            <a:r>
              <a:rPr lang="en-US" dirty="0">
                <a:solidFill>
                  <a:srgbClr val="FFFFFF"/>
                </a:solidFill>
              </a:rPr>
              <a:t>Weinstein, </a:t>
            </a:r>
            <a:r>
              <a:rPr lang="en-US" dirty="0" err="1">
                <a:solidFill>
                  <a:srgbClr val="FFFFFF"/>
                </a:solidFill>
              </a:rPr>
              <a:t>Fithian</a:t>
            </a:r>
            <a:r>
              <a:rPr lang="en-US" dirty="0">
                <a:solidFill>
                  <a:srgbClr val="FFFFFF"/>
                </a:solidFill>
              </a:rPr>
              <a:t> &amp;YB JASA ‘14</a:t>
            </a:r>
            <a:endParaRPr lang="en-US" sz="1400" dirty="0">
              <a:solidFill>
                <a:srgbClr val="FFFFFF"/>
              </a:solidFill>
            </a:endParaRPr>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48" y="3615582"/>
            <a:ext cx="8178800" cy="863600"/>
          </a:xfrm>
          <a:prstGeom prst="rect">
            <a:avLst/>
          </a:prstGeom>
        </p:spPr>
      </p:pic>
    </p:spTree>
    <p:extLst>
      <p:ext uri="{BB962C8B-B14F-4D97-AF65-F5344CB8AC3E}">
        <p14:creationId xmlns:p14="http://schemas.microsoft.com/office/powerpoint/2010/main" val="206299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752110" y="5123128"/>
            <a:ext cx="4391890" cy="646331"/>
          </a:xfrm>
          <a:prstGeom prst="rect">
            <a:avLst/>
          </a:prstGeom>
          <a:noFill/>
        </p:spPr>
        <p:txBody>
          <a:bodyPr wrap="square" rtlCol="0">
            <a:spAutoFit/>
          </a:bodyPr>
          <a:lstStyle/>
          <a:p>
            <a:r>
              <a:rPr lang="en-US" dirty="0">
                <a:solidFill>
                  <a:srgbClr val="000090"/>
                </a:solidFill>
                <a:ea typeface="ＭＳ Ｐゴシック" charset="0"/>
                <a:cs typeface="ＭＳ Ｐゴシック" charset="0"/>
              </a:rPr>
              <a:t>What SNPs have distal effect on the </a:t>
            </a:r>
          </a:p>
          <a:p>
            <a:r>
              <a:rPr lang="en-US" dirty="0">
                <a:solidFill>
                  <a:srgbClr val="000090"/>
                </a:solidFill>
                <a:ea typeface="ＭＳ Ｐゴシック" charset="0"/>
                <a:cs typeface="ＭＳ Ｐゴシック" charset="0"/>
              </a:rPr>
              <a:t>expression of genes, and on which ones?</a:t>
            </a:r>
          </a:p>
        </p:txBody>
      </p:sp>
      <p:pic>
        <p:nvPicPr>
          <p:cNvPr id="4" name="Picture 3"/>
          <p:cNvPicPr>
            <a:picLocks noChangeAspect="1"/>
          </p:cNvPicPr>
          <p:nvPr/>
        </p:nvPicPr>
        <p:blipFill>
          <a:blip r:embed="rId2"/>
          <a:stretch>
            <a:fillRect/>
          </a:stretch>
        </p:blipFill>
        <p:spPr>
          <a:xfrm>
            <a:off x="742950" y="1770647"/>
            <a:ext cx="7658100" cy="3124200"/>
          </a:xfrm>
          <a:prstGeom prst="rect">
            <a:avLst/>
          </a:prstGeom>
        </p:spPr>
      </p:pic>
      <p:sp>
        <p:nvSpPr>
          <p:cNvPr id="6" name="Rectangle 5"/>
          <p:cNvSpPr/>
          <p:nvPr/>
        </p:nvSpPr>
        <p:spPr>
          <a:xfrm>
            <a:off x="5094265" y="1770648"/>
            <a:ext cx="2830535" cy="312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23311" y="5826111"/>
            <a:ext cx="3522118" cy="646331"/>
          </a:xfrm>
          <a:prstGeom prst="rect">
            <a:avLst/>
          </a:prstGeom>
          <a:noFill/>
        </p:spPr>
        <p:txBody>
          <a:bodyPr wrap="none" rtlCol="0">
            <a:spAutoFit/>
          </a:bodyPr>
          <a:lstStyle/>
          <a:p>
            <a:r>
              <a:rPr lang="en-US" dirty="0"/>
              <a:t>1st level: gene-expression</a:t>
            </a:r>
          </a:p>
          <a:p>
            <a:r>
              <a:rPr lang="en-US" dirty="0"/>
              <a:t>2</a:t>
            </a:r>
            <a:r>
              <a:rPr lang="en-US" baseline="30000" dirty="0"/>
              <a:t>nd</a:t>
            </a:r>
            <a:r>
              <a:rPr lang="en-US" dirty="0"/>
              <a:t> </a:t>
            </a:r>
            <a:r>
              <a:rPr lang="en-US" dirty="0" err="1"/>
              <a:t>level:SNPs</a:t>
            </a:r>
            <a:r>
              <a:rPr lang="en-US" dirty="0"/>
              <a:t> in locality of gene</a:t>
            </a:r>
          </a:p>
        </p:txBody>
      </p:sp>
      <p:sp>
        <p:nvSpPr>
          <p:cNvPr id="9" name="TextBox 8"/>
          <p:cNvSpPr txBox="1"/>
          <p:nvPr/>
        </p:nvSpPr>
        <p:spPr>
          <a:xfrm>
            <a:off x="5148651" y="5824143"/>
            <a:ext cx="3611886" cy="646331"/>
          </a:xfrm>
          <a:prstGeom prst="rect">
            <a:avLst/>
          </a:prstGeom>
          <a:noFill/>
        </p:spPr>
        <p:txBody>
          <a:bodyPr wrap="none" rtlCol="0">
            <a:spAutoFit/>
          </a:bodyPr>
          <a:lstStyle/>
          <a:p>
            <a:r>
              <a:rPr lang="en-US"/>
              <a:t>1st level: SNPs</a:t>
            </a:r>
          </a:p>
          <a:p>
            <a:r>
              <a:rPr lang="en-US"/>
              <a:t>2</a:t>
            </a:r>
            <a:r>
              <a:rPr lang="en-US" baseline="30000"/>
              <a:t>nd</a:t>
            </a:r>
            <a:r>
              <a:rPr lang="en-US"/>
              <a:t> level: Genes distal to the SNP</a:t>
            </a:r>
          </a:p>
        </p:txBody>
      </p:sp>
      <p:sp>
        <p:nvSpPr>
          <p:cNvPr id="10" name="TextBox 9"/>
          <p:cNvSpPr txBox="1"/>
          <p:nvPr/>
        </p:nvSpPr>
        <p:spPr>
          <a:xfrm>
            <a:off x="2398733" y="4760313"/>
            <a:ext cx="4481099" cy="369332"/>
          </a:xfrm>
          <a:prstGeom prst="rect">
            <a:avLst/>
          </a:prstGeom>
          <a:noFill/>
        </p:spPr>
        <p:txBody>
          <a:bodyPr wrap="none" rtlCol="0">
            <a:spAutoFit/>
          </a:bodyPr>
          <a:lstStyle/>
          <a:p>
            <a:r>
              <a:rPr lang="en-US">
                <a:solidFill>
                  <a:srgbClr val="FF0000"/>
                </a:solidFill>
              </a:rPr>
              <a:t>A tested hypothesis   *</a:t>
            </a:r>
            <a:r>
              <a:rPr lang="en-US"/>
              <a:t>Tested </a:t>
            </a:r>
            <a:r>
              <a:rPr lang="en-US">
                <a:solidFill>
                  <a:srgbClr val="FF0000"/>
                </a:solidFill>
              </a:rPr>
              <a:t>and rejected</a:t>
            </a:r>
          </a:p>
        </p:txBody>
      </p:sp>
      <p:sp>
        <p:nvSpPr>
          <p:cNvPr id="5" name="TextBox 4"/>
          <p:cNvSpPr txBox="1"/>
          <p:nvPr/>
        </p:nvSpPr>
        <p:spPr>
          <a:xfrm>
            <a:off x="742950" y="1009008"/>
            <a:ext cx="7599530" cy="646331"/>
          </a:xfrm>
          <a:prstGeom prst="rect">
            <a:avLst/>
          </a:prstGeom>
          <a:noFill/>
        </p:spPr>
        <p:txBody>
          <a:bodyPr wrap="square" rtlCol="0">
            <a:spAutoFit/>
          </a:bodyPr>
          <a:lstStyle/>
          <a:p>
            <a:r>
              <a:rPr lang="en-US" dirty="0" err="1">
                <a:solidFill>
                  <a:srgbClr val="000090"/>
                </a:solidFill>
                <a:ea typeface="ＭＳ Ｐゴシック" charset="0"/>
                <a:cs typeface="ＭＳ Ｐゴシック" charset="0"/>
              </a:rPr>
              <a:t>eQTL</a:t>
            </a:r>
            <a:r>
              <a:rPr lang="en-US" dirty="0">
                <a:solidFill>
                  <a:srgbClr val="000090"/>
                </a:solidFill>
                <a:ea typeface="ＭＳ Ｐゴシック" charset="0"/>
                <a:cs typeface="ＭＳ Ｐゴシック" charset="0"/>
              </a:rPr>
              <a:t>: 	The level of expression of each gene may be modified by the </a:t>
            </a:r>
          </a:p>
          <a:p>
            <a:r>
              <a:rPr lang="en-US" dirty="0">
                <a:solidFill>
                  <a:srgbClr val="000090"/>
                </a:solidFill>
                <a:ea typeface="ＭＳ Ｐゴシック" charset="0"/>
                <a:cs typeface="ＭＳ Ｐゴシック" charset="0"/>
              </a:rPr>
              <a:t> 	structure of a SNP identified by its location.     </a:t>
            </a:r>
          </a:p>
        </p:txBody>
      </p:sp>
      <p:sp>
        <p:nvSpPr>
          <p:cNvPr id="12" name="TextBox 11"/>
          <p:cNvSpPr txBox="1"/>
          <p:nvPr/>
        </p:nvSpPr>
        <p:spPr>
          <a:xfrm>
            <a:off x="198932" y="5120074"/>
            <a:ext cx="4399602" cy="646331"/>
          </a:xfrm>
          <a:prstGeom prst="rect">
            <a:avLst/>
          </a:prstGeom>
          <a:noFill/>
        </p:spPr>
        <p:txBody>
          <a:bodyPr wrap="none" rtlCol="0">
            <a:spAutoFit/>
          </a:bodyPr>
          <a:lstStyle/>
          <a:p>
            <a:r>
              <a:rPr lang="en-US" dirty="0">
                <a:solidFill>
                  <a:srgbClr val="000090"/>
                </a:solidFill>
                <a:ea typeface="ＭＳ Ｐゴシック" charset="0"/>
                <a:cs typeface="ＭＳ Ｐゴシック" charset="0"/>
              </a:rPr>
              <a:t>What Genes have expression affected by</a:t>
            </a:r>
          </a:p>
          <a:p>
            <a:r>
              <a:rPr lang="en-US" dirty="0">
                <a:solidFill>
                  <a:srgbClr val="000090"/>
                </a:solidFill>
                <a:ea typeface="ＭＳ Ｐゴシック" charset="0"/>
                <a:cs typeface="ＭＳ Ｐゴシック" charset="0"/>
              </a:rPr>
              <a:t>SNPs located nearby, and which ones?</a:t>
            </a:r>
          </a:p>
        </p:txBody>
      </p:sp>
      <p:sp>
        <p:nvSpPr>
          <p:cNvPr id="14" name="Title 1"/>
          <p:cNvSpPr txBox="1">
            <a:spLocks/>
          </p:cNvSpPr>
          <p:nvPr/>
        </p:nvSpPr>
        <p:spPr>
          <a:xfrm>
            <a:off x="112880" y="328717"/>
            <a:ext cx="8229600" cy="56498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2900" spc="-100" dirty="0">
                <a:ln>
                  <a:solidFill>
                    <a:schemeClr val="accent6">
                      <a:lumMod val="50000"/>
                    </a:schemeClr>
                  </a:solidFill>
                </a:ln>
                <a:solidFill>
                  <a:schemeClr val="accent2"/>
                </a:solidFill>
                <a:ea typeface="ＭＳ Ｐゴシック" charset="0"/>
              </a:rPr>
              <a:t>Hierarchical testing of families</a:t>
            </a:r>
          </a:p>
        </p:txBody>
      </p:sp>
    </p:spTree>
    <p:extLst>
      <p:ext uri="{BB962C8B-B14F-4D97-AF65-F5344CB8AC3E}">
        <p14:creationId xmlns:p14="http://schemas.microsoft.com/office/powerpoint/2010/main" val="390245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Conditional Quasi-Conventional (CQC) CI</a:t>
            </a:r>
          </a:p>
        </p:txBody>
      </p:sp>
      <p:sp>
        <p:nvSpPr>
          <p:cNvPr id="3" name="Content Placeholder 2"/>
          <p:cNvSpPr>
            <a:spLocks noGrp="1"/>
          </p:cNvSpPr>
          <p:nvPr>
            <p:ph idx="1"/>
          </p:nvPr>
        </p:nvSpPr>
        <p:spPr/>
        <p:txBody>
          <a:bodyPr/>
          <a:lstStyle/>
          <a:p>
            <a:r>
              <a:rPr lang="en-US" dirty="0"/>
              <a:t>Following the work on CI that are more likely to determine the sign      					</a:t>
            </a:r>
            <a:r>
              <a:rPr lang="en-US" sz="1600" dirty="0">
                <a:solidFill>
                  <a:schemeClr val="tx1"/>
                </a:solidFill>
              </a:rPr>
              <a:t>(YB Hochberg &amp; Stark, ‘98)</a:t>
            </a:r>
            <a:r>
              <a:rPr lang="en-US" sz="1600" dirty="0"/>
              <a:t> </a:t>
            </a:r>
          </a:p>
          <a:p>
            <a:r>
              <a:rPr lang="en-US" dirty="0"/>
              <a:t>The goal: Compromise between sign determination and length</a:t>
            </a:r>
          </a:p>
          <a:p>
            <a:endParaRPr lang="en-US" dirty="0"/>
          </a:p>
          <a:p>
            <a:endParaRPr lang="en-US" dirty="0"/>
          </a:p>
          <a:p>
            <a:endParaRPr lang="en-US" dirty="0"/>
          </a:p>
          <a:p>
            <a:endParaRPr lang="en-US" dirty="0"/>
          </a:p>
          <a:p>
            <a:r>
              <a:rPr lang="en-US" dirty="0"/>
              <a:t>Remark: Two-sided one-sided CI: </a:t>
            </a:r>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291921"/>
            <a:ext cx="7996289" cy="856745"/>
          </a:xfrm>
          <a:prstGeom prst="rect">
            <a:avLst/>
          </a:prstGeom>
        </p:spPr>
      </p:pic>
      <p:sp>
        <p:nvSpPr>
          <p:cNvPr id="5" name="Date Placeholder 3"/>
          <p:cNvSpPr>
            <a:spLocks noGrp="1"/>
          </p:cNvSpPr>
          <p:nvPr>
            <p:ph type="dt" sz="quarter" idx="4294967295"/>
          </p:nvPr>
        </p:nvSpPr>
        <p:spPr>
          <a:xfrm>
            <a:off x="457200" y="19050"/>
            <a:ext cx="2895600" cy="328613"/>
          </a:xfrm>
          <a:prstGeom prst="rect">
            <a:avLst/>
          </a:prstGeom>
        </p:spPr>
        <p:txBody>
          <a:bodyPr/>
          <a:lstStyle/>
          <a:p>
            <a:pPr>
              <a:defRPr/>
            </a:pPr>
            <a:r>
              <a:rPr lang="en-US" dirty="0">
                <a:solidFill>
                  <a:srgbClr val="FFFFFF"/>
                </a:solidFill>
              </a:rPr>
              <a:t>Weinstein, </a:t>
            </a:r>
            <a:r>
              <a:rPr lang="en-US" dirty="0" err="1">
                <a:solidFill>
                  <a:srgbClr val="FFFFFF"/>
                </a:solidFill>
              </a:rPr>
              <a:t>Fithian</a:t>
            </a:r>
            <a:r>
              <a:rPr lang="en-US" dirty="0">
                <a:solidFill>
                  <a:srgbClr val="FFFFFF"/>
                </a:solidFill>
              </a:rPr>
              <a:t> &amp;YB JASA ‘14</a:t>
            </a:r>
            <a:endParaRPr lang="en-US" sz="1400" dirty="0">
              <a:solidFill>
                <a:srgbClr val="FFFFFF"/>
              </a:solidFill>
            </a:endParaRPr>
          </a:p>
        </p:txBody>
      </p:sp>
      <p:pic>
        <p:nvPicPr>
          <p:cNvPr id="6" name="Picture 5"/>
          <p:cNvPicPr>
            <a:picLocks noChangeAspect="1"/>
          </p:cNvPicPr>
          <p:nvPr/>
        </p:nvPicPr>
        <p:blipFill>
          <a:blip r:embed="rId3"/>
          <a:stretch>
            <a:fillRect/>
          </a:stretch>
        </p:blipFill>
        <p:spPr>
          <a:xfrm>
            <a:off x="1663700" y="5205413"/>
            <a:ext cx="5803900" cy="863600"/>
          </a:xfrm>
          <a:prstGeom prst="rect">
            <a:avLst/>
          </a:prstGeom>
        </p:spPr>
      </p:pic>
      <p:pic>
        <p:nvPicPr>
          <p:cNvPr id="7" name="Picture 6"/>
          <p:cNvPicPr>
            <a:picLocks noChangeAspect="1"/>
          </p:cNvPicPr>
          <p:nvPr/>
        </p:nvPicPr>
        <p:blipFill>
          <a:blip r:embed="rId4"/>
          <a:stretch>
            <a:fillRect/>
          </a:stretch>
        </p:blipFill>
        <p:spPr>
          <a:xfrm>
            <a:off x="1803400" y="6069013"/>
            <a:ext cx="5524500" cy="444500"/>
          </a:xfrm>
          <a:prstGeom prst="rect">
            <a:avLst/>
          </a:prstGeom>
        </p:spPr>
      </p:pic>
    </p:spTree>
    <p:extLst>
      <p:ext uri="{BB962C8B-B14F-4D97-AF65-F5344CB8AC3E}">
        <p14:creationId xmlns:p14="http://schemas.microsoft.com/office/powerpoint/2010/main" val="755166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7037" b="7037"/>
          <a:stretch>
            <a:fillRect/>
          </a:stretch>
        </p:blipFill>
        <p:spPr/>
      </p:pic>
      <p:cxnSp>
        <p:nvCxnSpPr>
          <p:cNvPr id="5" name="Straight Connector 4"/>
          <p:cNvCxnSpPr/>
          <p:nvPr/>
        </p:nvCxnSpPr>
        <p:spPr>
          <a:xfrm>
            <a:off x="1340556" y="2441222"/>
            <a:ext cx="292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6699956" y="1254125"/>
            <a:ext cx="0" cy="2567164"/>
          </a:xfrm>
          <a:prstGeom prst="line">
            <a:avLst/>
          </a:prstGeom>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p:txBody>
          <a:bodyPr/>
          <a:lstStyle/>
          <a:p>
            <a:r>
              <a:rPr lang="en-US" dirty="0"/>
              <a:t>The shortest acceptance regions</a:t>
            </a:r>
          </a:p>
        </p:txBody>
      </p:sp>
    </p:spTree>
    <p:extLst>
      <p:ext uri="{BB962C8B-B14F-4D97-AF65-F5344CB8AC3E}">
        <p14:creationId xmlns:p14="http://schemas.microsoft.com/office/powerpoint/2010/main" val="41853411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6761" y="533400"/>
            <a:ext cx="8229600" cy="503238"/>
          </a:xfrm>
        </p:spPr>
        <p:txBody>
          <a:bodyPr/>
          <a:lstStyle/>
          <a:p>
            <a:r>
              <a:rPr lang="en-US" dirty="0"/>
              <a:t>How well did we do</a:t>
            </a:r>
          </a:p>
        </p:txBody>
      </p:sp>
      <p:pic>
        <p:nvPicPr>
          <p:cNvPr id="4" name="Content Placeholder 3"/>
          <p:cNvPicPr>
            <a:picLocks noGrp="1" noChangeAspect="1"/>
          </p:cNvPicPr>
          <p:nvPr>
            <p:ph idx="1"/>
          </p:nvPr>
        </p:nvPicPr>
        <p:blipFill>
          <a:blip r:embed="rId2"/>
          <a:srcRect l="-17974" r="-17974"/>
          <a:stretch>
            <a:fillRect/>
          </a:stretch>
        </p:blipFill>
        <p:spPr/>
      </p:pic>
    </p:spTree>
    <p:extLst>
      <p:ext uri="{BB962C8B-B14F-4D97-AF65-F5344CB8AC3E}">
        <p14:creationId xmlns:p14="http://schemas.microsoft.com/office/powerpoint/2010/main" val="12976422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98696" y="4461898"/>
            <a:ext cx="3370592" cy="1913940"/>
          </a:xfrm>
          <a:prstGeom prst="rect">
            <a:avLst/>
          </a:prstGeom>
        </p:spPr>
      </p:pic>
      <p:pic>
        <p:nvPicPr>
          <p:cNvPr id="3" name="Picture 2"/>
          <p:cNvPicPr>
            <a:picLocks noChangeAspect="1"/>
          </p:cNvPicPr>
          <p:nvPr/>
        </p:nvPicPr>
        <p:blipFill>
          <a:blip r:embed="rId3"/>
          <a:stretch>
            <a:fillRect/>
          </a:stretch>
        </p:blipFill>
        <p:spPr>
          <a:xfrm>
            <a:off x="755313" y="4224295"/>
            <a:ext cx="3287123" cy="2151543"/>
          </a:xfrm>
          <a:prstGeom prst="rect">
            <a:avLst/>
          </a:prstGeom>
        </p:spPr>
      </p:pic>
      <p:pic>
        <p:nvPicPr>
          <p:cNvPr id="4" name="Picture 3"/>
          <p:cNvPicPr>
            <a:picLocks noChangeAspect="1"/>
          </p:cNvPicPr>
          <p:nvPr/>
        </p:nvPicPr>
        <p:blipFill>
          <a:blip r:embed="rId4"/>
          <a:stretch>
            <a:fillRect/>
          </a:stretch>
        </p:blipFill>
        <p:spPr>
          <a:xfrm>
            <a:off x="4870691" y="868183"/>
            <a:ext cx="3370592" cy="2957288"/>
          </a:xfrm>
          <a:prstGeom prst="rect">
            <a:avLst/>
          </a:prstGeom>
        </p:spPr>
      </p:pic>
      <p:pic>
        <p:nvPicPr>
          <p:cNvPr id="5" name="Picture 4"/>
          <p:cNvPicPr>
            <a:picLocks noChangeAspect="1"/>
          </p:cNvPicPr>
          <p:nvPr/>
        </p:nvPicPr>
        <p:blipFill>
          <a:blip r:embed="rId5"/>
          <a:stretch>
            <a:fillRect/>
          </a:stretch>
        </p:blipFill>
        <p:spPr>
          <a:xfrm>
            <a:off x="680131" y="493595"/>
            <a:ext cx="3370592" cy="3514480"/>
          </a:xfrm>
          <a:prstGeom prst="rect">
            <a:avLst/>
          </a:prstGeom>
        </p:spPr>
      </p:pic>
      <p:sp>
        <p:nvSpPr>
          <p:cNvPr id="6" name="TextBox 5"/>
          <p:cNvSpPr txBox="1">
            <a:spLocks noChangeArrowheads="1"/>
          </p:cNvSpPr>
          <p:nvPr/>
        </p:nvSpPr>
        <p:spPr bwMode="auto">
          <a:xfrm>
            <a:off x="704850" y="5983682"/>
            <a:ext cx="7564438" cy="90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3000">
                <a:solidFill>
                  <a:schemeClr val="tx1"/>
                </a:solidFill>
                <a:latin typeface="Arial" charset="0"/>
                <a:ea typeface="ＭＳ Ｐゴシック" charset="0"/>
                <a:cs typeface="ＭＳ Ｐゴシック" charset="0"/>
              </a:defRPr>
            </a:lvl1pPr>
            <a:lvl2pPr marL="742950" indent="-285750" eaLnBrk="0" hangingPunct="0">
              <a:defRPr kumimoji="1" sz="3000">
                <a:solidFill>
                  <a:schemeClr val="tx1"/>
                </a:solidFill>
                <a:latin typeface="Arial" charset="0"/>
                <a:ea typeface="ＭＳ Ｐゴシック" charset="0"/>
              </a:defRPr>
            </a:lvl2pPr>
            <a:lvl3pPr marL="1143000" indent="-228600" eaLnBrk="0" hangingPunct="0">
              <a:defRPr kumimoji="1" sz="3000">
                <a:solidFill>
                  <a:schemeClr val="tx1"/>
                </a:solidFill>
                <a:latin typeface="Arial" charset="0"/>
                <a:ea typeface="ＭＳ Ｐゴシック" charset="0"/>
              </a:defRPr>
            </a:lvl3pPr>
            <a:lvl4pPr marL="1600200" indent="-228600" eaLnBrk="0" hangingPunct="0">
              <a:defRPr kumimoji="1" sz="3000">
                <a:solidFill>
                  <a:schemeClr val="tx1"/>
                </a:solidFill>
                <a:latin typeface="Arial" charset="0"/>
                <a:ea typeface="ＭＳ Ｐゴシック" charset="0"/>
              </a:defRPr>
            </a:lvl4pPr>
            <a:lvl5pPr marL="2057400" indent="-228600" eaLnBrk="0" hangingPunct="0">
              <a:defRPr kumimoji="1" sz="3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3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3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3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3000">
                <a:solidFill>
                  <a:schemeClr val="tx1"/>
                </a:solidFill>
                <a:latin typeface="Arial" charset="0"/>
                <a:ea typeface="ＭＳ Ｐゴシック" charset="0"/>
              </a:defRPr>
            </a:lvl9pPr>
          </a:lstStyle>
          <a:p>
            <a:pPr>
              <a:spcBef>
                <a:spcPct val="20000"/>
              </a:spcBef>
              <a:buFontTx/>
              <a:buChar char="•"/>
            </a:pPr>
            <a:endParaRPr lang="en-US" sz="2400" dirty="0">
              <a:solidFill>
                <a:schemeClr val="accent2"/>
              </a:solidFill>
            </a:endParaRPr>
          </a:p>
          <a:p>
            <a:pPr>
              <a:spcBef>
                <a:spcPct val="20000"/>
              </a:spcBef>
            </a:pPr>
            <a:r>
              <a:rPr lang="en-US" sz="2400" dirty="0">
                <a:solidFill>
                  <a:schemeClr val="accent2"/>
                </a:solidFill>
              </a:rPr>
              <a:t>The complication: </a:t>
            </a:r>
            <a:r>
              <a:rPr lang="en-US" sz="2400" dirty="0">
                <a:solidFill>
                  <a:schemeClr val="accent2"/>
                </a:solidFill>
                <a:latin typeface="Symbol" charset="0"/>
                <a:cs typeface="Symbol" charset="0"/>
              </a:rPr>
              <a:t>q</a:t>
            </a:r>
            <a:r>
              <a:rPr lang="en-US" sz="2400" dirty="0">
                <a:solidFill>
                  <a:schemeClr val="accent2"/>
                </a:solidFill>
              </a:rPr>
              <a:t> is no longer only a shift parameter</a:t>
            </a:r>
          </a:p>
        </p:txBody>
      </p:sp>
      <p:cxnSp>
        <p:nvCxnSpPr>
          <p:cNvPr id="16" name="Straight Connector 15"/>
          <p:cNvCxnSpPr/>
          <p:nvPr/>
        </p:nvCxnSpPr>
        <p:spPr>
          <a:xfrm>
            <a:off x="6223828" y="2942118"/>
            <a:ext cx="17602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986802" y="2942118"/>
            <a:ext cx="45664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154261" y="2718885"/>
            <a:ext cx="1257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2780239" y="3049451"/>
            <a:ext cx="413403" cy="1504"/>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1799514" y="3045725"/>
            <a:ext cx="413403" cy="1504"/>
          </a:xfrm>
          <a:prstGeom prst="line">
            <a:avLst/>
          </a:prstGeom>
        </p:spPr>
        <p:style>
          <a:lnRef idx="2">
            <a:schemeClr val="accent1"/>
          </a:lnRef>
          <a:fillRef idx="0">
            <a:schemeClr val="accent1"/>
          </a:fillRef>
          <a:effectRef idx="1">
            <a:schemeClr val="accent1"/>
          </a:effectRef>
          <a:fontRef idx="minor">
            <a:schemeClr val="tx1"/>
          </a:fontRef>
        </p:style>
      </p:cxnSp>
      <p:sp>
        <p:nvSpPr>
          <p:cNvPr id="12" name="Slide Number Placeholder 5"/>
          <p:cNvSpPr>
            <a:spLocks noGrp="1"/>
          </p:cNvSpPr>
          <p:nvPr>
            <p:ph type="sldNum" sz="quarter" idx="12"/>
          </p:nvPr>
        </p:nvSpPr>
        <p:spPr>
          <a:xfrm>
            <a:off x="7620000" y="19050"/>
            <a:ext cx="1066800" cy="328613"/>
          </a:xfrm>
        </p:spPr>
        <p:txBody>
          <a:bodyPr/>
          <a:lstStyle/>
          <a:p>
            <a:pPr>
              <a:defRPr/>
            </a:pPr>
            <a:fld id="{46D3513A-5303-6A49-A3BD-82526326048F}" type="slidenum">
              <a:rPr lang="en-US" smtClean="0"/>
              <a:pPr>
                <a:defRPr/>
              </a:pPr>
              <a:t>33</a:t>
            </a:fld>
            <a:endParaRPr lang="en-US" dirty="0"/>
          </a:p>
        </p:txBody>
      </p:sp>
    </p:spTree>
    <p:extLst>
      <p:ext uri="{BB962C8B-B14F-4D97-AF65-F5344CB8AC3E}">
        <p14:creationId xmlns:p14="http://schemas.microsoft.com/office/powerpoint/2010/main" val="35210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Conditional Quasi-Conventional AR &amp; CIs</a:t>
            </a:r>
          </a:p>
        </p:txBody>
      </p:sp>
      <p:pic>
        <p:nvPicPr>
          <p:cNvPr id="4" name="Content Placeholder 3"/>
          <p:cNvPicPr>
            <a:picLocks noGrp="1" noChangeAspect="1"/>
          </p:cNvPicPr>
          <p:nvPr>
            <p:ph idx="1"/>
          </p:nvPr>
        </p:nvPicPr>
        <p:blipFill>
          <a:blip r:embed="rId2"/>
          <a:srcRect l="-10545" r="-10545"/>
          <a:stretch>
            <a:fillRect/>
          </a:stretch>
        </p:blipFill>
        <p:spPr/>
      </p:pic>
      <p:cxnSp>
        <p:nvCxnSpPr>
          <p:cNvPr id="5" name="Straight Connector 4"/>
          <p:cNvCxnSpPr/>
          <p:nvPr/>
        </p:nvCxnSpPr>
        <p:spPr>
          <a:xfrm flipH="1">
            <a:off x="2159000" y="2511778"/>
            <a:ext cx="213077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6262511" y="1706033"/>
            <a:ext cx="0" cy="189371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57262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choice of </a:t>
            </a:r>
            <a:r>
              <a:rPr lang="en-US" dirty="0">
                <a:latin typeface="Symbol" charset="2"/>
                <a:cs typeface="Symbol" charset="2"/>
              </a:rPr>
              <a:t>l: </a:t>
            </a:r>
          </a:p>
        </p:txBody>
      </p:sp>
      <p:pic>
        <p:nvPicPr>
          <p:cNvPr id="4" name="Content Placeholder 3"/>
          <p:cNvPicPr>
            <a:picLocks noGrp="1" noChangeAspect="1"/>
          </p:cNvPicPr>
          <p:nvPr>
            <p:ph idx="1"/>
          </p:nvPr>
        </p:nvPicPr>
        <p:blipFill>
          <a:blip r:embed="rId2"/>
          <a:srcRect t="-6544" b="-6544"/>
          <a:stretch>
            <a:fillRect/>
          </a:stretch>
        </p:blipFill>
        <p:spPr/>
      </p:pic>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61" y="1326445"/>
            <a:ext cx="4279900" cy="381000"/>
          </a:xfrm>
          <a:prstGeom prst="rect">
            <a:avLst/>
          </a:prstGeom>
        </p:spPr>
      </p:pic>
    </p:spTree>
    <p:extLst>
      <p:ext uri="{BB962C8B-B14F-4D97-AF65-F5344CB8AC3E}">
        <p14:creationId xmlns:p14="http://schemas.microsoft.com/office/powerpoint/2010/main" val="171191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649" y="1341436"/>
            <a:ext cx="8388351" cy="5176367"/>
          </a:xfrm>
        </p:spPr>
        <p:txBody>
          <a:bodyPr>
            <a:normAutofit lnSpcReduction="10000"/>
          </a:bodyPr>
          <a:lstStyle/>
          <a:p>
            <a:pPr marL="0" indent="0">
              <a:lnSpc>
                <a:spcPct val="120000"/>
              </a:lnSpc>
              <a:buNone/>
              <a:defRPr/>
            </a:pPr>
            <a:r>
              <a:rPr lang="en-US" sz="2600" dirty="0"/>
              <a:t>Estimating quantities of interest correlated with brain activity from the same data used to locate the most promising ones.  (Behavioral Neuroimaging).</a:t>
            </a:r>
          </a:p>
          <a:p>
            <a:pPr marL="0" indent="0">
              <a:lnSpc>
                <a:spcPct val="120000"/>
              </a:lnSpc>
              <a:buNone/>
              <a:defRPr/>
            </a:pPr>
            <a:r>
              <a:rPr lang="en-US" sz="2600" dirty="0" err="1">
                <a:solidFill>
                  <a:schemeClr val="accent6">
                    <a:lumMod val="75000"/>
                  </a:schemeClr>
                </a:solidFill>
              </a:rPr>
              <a:t>Vul</a:t>
            </a:r>
            <a:r>
              <a:rPr lang="en-US" sz="2600" dirty="0">
                <a:solidFill>
                  <a:schemeClr val="accent6">
                    <a:lumMod val="75000"/>
                  </a:schemeClr>
                </a:solidFill>
              </a:rPr>
              <a:t> et al 2009 ‘blew the whistle’ on the practice.</a:t>
            </a:r>
          </a:p>
          <a:p>
            <a:pPr marL="0" indent="0">
              <a:lnSpc>
                <a:spcPct val="120000"/>
              </a:lnSpc>
              <a:buNone/>
              <a:defRPr/>
            </a:pPr>
            <a:r>
              <a:rPr lang="en-US" sz="2600" dirty="0"/>
              <a:t>It took a few years, heated debate, and a joint paper by  8 experts to realize the problem is of selective inference</a:t>
            </a:r>
          </a:p>
          <a:p>
            <a:pPr marL="0" indent="0">
              <a:lnSpc>
                <a:spcPct val="120000"/>
              </a:lnSpc>
              <a:buNone/>
              <a:defRPr/>
            </a:pPr>
            <a:r>
              <a:rPr lang="en-US" sz="2600" dirty="0"/>
              <a:t>(named also ‘Circular reasoning’, ‘Double Dipping’) </a:t>
            </a:r>
          </a:p>
          <a:p>
            <a:pPr marL="0" indent="0">
              <a:lnSpc>
                <a:spcPct val="120000"/>
              </a:lnSpc>
              <a:buNone/>
              <a:defRPr/>
            </a:pPr>
            <a:r>
              <a:rPr lang="en-US" sz="2600" dirty="0"/>
              <a:t>and that:</a:t>
            </a:r>
          </a:p>
          <a:p>
            <a:pPr>
              <a:lnSpc>
                <a:spcPct val="120000"/>
              </a:lnSpc>
              <a:defRPr/>
            </a:pPr>
            <a:r>
              <a:rPr lang="en-US" sz="2600" dirty="0"/>
              <a:t>	</a:t>
            </a:r>
            <a:r>
              <a:rPr lang="en-US" sz="2600" dirty="0">
                <a:solidFill>
                  <a:srgbClr val="900000"/>
                </a:solidFill>
              </a:rPr>
              <a:t>Voodoo correlations are everywhere…</a:t>
            </a:r>
          </a:p>
          <a:p>
            <a:pPr>
              <a:lnSpc>
                <a:spcPct val="120000"/>
              </a:lnSpc>
              <a:defRPr/>
            </a:pPr>
            <a:r>
              <a:rPr lang="en-US" sz="2600" dirty="0"/>
              <a:t>Their proposed solution: data splitting</a:t>
            </a:r>
          </a:p>
          <a:p>
            <a:pPr>
              <a:lnSpc>
                <a:spcPct val="120000"/>
              </a:lnSpc>
              <a:defRPr/>
            </a:pPr>
            <a:endParaRPr lang="en-US" sz="2600" i="1" baseline="-25000" dirty="0"/>
          </a:p>
        </p:txBody>
      </p:sp>
      <p:sp>
        <p:nvSpPr>
          <p:cNvPr id="4" name="Slide Number Placeholder 5"/>
          <p:cNvSpPr>
            <a:spLocks noGrp="1"/>
          </p:cNvSpPr>
          <p:nvPr>
            <p:ph type="sldNum" sz="quarter" idx="4294967295"/>
          </p:nvPr>
        </p:nvSpPr>
        <p:spPr>
          <a:xfrm>
            <a:off x="7620000" y="19050"/>
            <a:ext cx="1066800" cy="328613"/>
          </a:xfrm>
          <a:prstGeom prst="rect">
            <a:avLst/>
          </a:prstGeom>
        </p:spPr>
        <p:txBody>
          <a:bodyPr/>
          <a:lstStyle/>
          <a:p>
            <a:pPr>
              <a:defRPr/>
            </a:pPr>
            <a:fld id="{46D3513A-5303-6A49-A3BD-82526326048F}" type="slidenum">
              <a:rPr lang="en-US" smtClean="0"/>
              <a:pPr>
                <a:defRPr/>
              </a:pPr>
              <a:t>36</a:t>
            </a:fld>
            <a:endParaRPr lang="en-US" dirty="0"/>
          </a:p>
        </p:txBody>
      </p:sp>
      <p:sp>
        <p:nvSpPr>
          <p:cNvPr id="6" name="Date Placeholder 3"/>
          <p:cNvSpPr>
            <a:spLocks noGrp="1"/>
          </p:cNvSpPr>
          <p:nvPr>
            <p:ph type="dt" sz="quarter" idx="4294967295"/>
          </p:nvPr>
        </p:nvSpPr>
        <p:spPr>
          <a:xfrm>
            <a:off x="457200" y="19050"/>
            <a:ext cx="2895600" cy="328613"/>
          </a:xfrm>
          <a:prstGeom prst="rect">
            <a:avLst/>
          </a:prstGeom>
        </p:spPr>
        <p:txBody>
          <a:bodyPr/>
          <a:lstStyle/>
          <a:p>
            <a:pPr>
              <a:defRPr/>
            </a:pPr>
            <a:r>
              <a:rPr lang="en-US" dirty="0">
                <a:solidFill>
                  <a:srgbClr val="FFFFFF"/>
                </a:solidFill>
              </a:rPr>
              <a:t>Weinstein, </a:t>
            </a:r>
            <a:r>
              <a:rPr lang="en-US" dirty="0" err="1">
                <a:solidFill>
                  <a:srgbClr val="FFFFFF"/>
                </a:solidFill>
              </a:rPr>
              <a:t>Fithian</a:t>
            </a:r>
            <a:r>
              <a:rPr lang="en-US" dirty="0">
                <a:solidFill>
                  <a:srgbClr val="FFFFFF"/>
                </a:solidFill>
              </a:rPr>
              <a:t> &amp;YB</a:t>
            </a:r>
            <a:endParaRPr lang="en-US" sz="1400" dirty="0">
              <a:solidFill>
                <a:srgbClr val="FFFFFF"/>
              </a:solidFill>
            </a:endParaRPr>
          </a:p>
        </p:txBody>
      </p:sp>
      <p:sp>
        <p:nvSpPr>
          <p:cNvPr id="7" name="Title 3"/>
          <p:cNvSpPr txBox="1">
            <a:spLocks/>
          </p:cNvSpPr>
          <p:nvPr/>
        </p:nvSpPr>
        <p:spPr>
          <a:xfrm>
            <a:off x="457200" y="533400"/>
            <a:ext cx="8229600" cy="503238"/>
          </a:xfrm>
          <a:prstGeom prst="rect">
            <a:avLst/>
          </a:prstGeo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lIns="91440" tIns="45720" rIns="91440" bIns="45720" rtlCol="0" anchor="ctr">
            <a:noAutofit/>
          </a:bodyPr>
          <a:lstStyle>
            <a:lvl1pPr algn="l" rtl="0" eaLnBrk="1" fontAlgn="base" hangingPunct="1">
              <a:spcBef>
                <a:spcPct val="0"/>
              </a:spcBef>
              <a:spcAft>
                <a:spcPct val="0"/>
              </a:spcAft>
              <a:defRPr sz="2800" kern="1200" spc="-100">
                <a:ln>
                  <a:solidFill>
                    <a:schemeClr val="accent6">
                      <a:lumMod val="50000"/>
                    </a:schemeClr>
                  </a:solidFill>
                </a:ln>
                <a:solidFill>
                  <a:schemeClr val="accent6">
                    <a:lumMod val="50000"/>
                  </a:schemeClr>
                </a:solidFill>
                <a:latin typeface="+mj-lt"/>
                <a:ea typeface="ＭＳ Ｐゴシック" charset="0"/>
                <a:cs typeface="ＭＳ Ｐゴシック" charset="0"/>
              </a:defRPr>
            </a:lvl1pPr>
            <a:lvl2pPr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9pPr>
          </a:lstStyle>
          <a:p>
            <a:r>
              <a:rPr lang="en-US" dirty="0"/>
              <a:t>Application: Addressing ‘Voodoo Correlation’</a:t>
            </a:r>
          </a:p>
        </p:txBody>
      </p:sp>
    </p:spTree>
    <p:extLst>
      <p:ext uri="{BB962C8B-B14F-4D97-AF65-F5344CB8AC3E}">
        <p14:creationId xmlns:p14="http://schemas.microsoft.com/office/powerpoint/2010/main" val="122717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Addressing ‘Voodoo Correlation’ with conditional CIs</a:t>
            </a:r>
          </a:p>
        </p:txBody>
      </p:sp>
      <p:pic>
        <p:nvPicPr>
          <p:cNvPr id="6" name="Content Placeholder 5"/>
          <p:cNvPicPr>
            <a:picLocks noGrp="1" noChangeAspect="1"/>
          </p:cNvPicPr>
          <p:nvPr>
            <p:ph idx="1"/>
          </p:nvPr>
        </p:nvPicPr>
        <p:blipFill>
          <a:blip r:embed="rId2"/>
          <a:srcRect t="-4403" b="-4403"/>
          <a:stretch>
            <a:fillRect/>
          </a:stretch>
        </p:blipFill>
        <p:spPr>
          <a:xfrm>
            <a:off x="457200" y="1077207"/>
            <a:ext cx="8229600" cy="4728986"/>
          </a:xfrm>
        </p:spPr>
      </p:pic>
      <p:sp>
        <p:nvSpPr>
          <p:cNvPr id="7" name="TextBox 6"/>
          <p:cNvSpPr txBox="1"/>
          <p:nvPr/>
        </p:nvSpPr>
        <p:spPr>
          <a:xfrm>
            <a:off x="457200" y="5676862"/>
            <a:ext cx="7421322" cy="1200328"/>
          </a:xfrm>
          <a:prstGeom prst="rect">
            <a:avLst/>
          </a:prstGeom>
          <a:noFill/>
        </p:spPr>
        <p:txBody>
          <a:bodyPr wrap="none" rtlCol="0">
            <a:spAutoFit/>
          </a:bodyPr>
          <a:lstStyle/>
          <a:p>
            <a:r>
              <a:rPr lang="en-US" sz="2400" dirty="0"/>
              <a:t>Confidence Calibration Plot: Observed correlations in </a:t>
            </a:r>
          </a:p>
          <a:p>
            <a:r>
              <a:rPr lang="en-US" sz="2400" dirty="0"/>
              <a:t>significant voxels (B-H;FDR  0.1) encoding </a:t>
            </a:r>
          </a:p>
          <a:p>
            <a:r>
              <a:rPr lang="en-US" sz="2400" dirty="0"/>
              <a:t>conditional confidence intervals as well. </a:t>
            </a:r>
          </a:p>
        </p:txBody>
      </p:sp>
      <p:sp>
        <p:nvSpPr>
          <p:cNvPr id="5" name="Date Placeholder 3"/>
          <p:cNvSpPr>
            <a:spLocks noGrp="1"/>
          </p:cNvSpPr>
          <p:nvPr>
            <p:ph type="dt" sz="quarter" idx="10"/>
          </p:nvPr>
        </p:nvSpPr>
        <p:spPr>
          <a:xfrm>
            <a:off x="457200" y="19050"/>
            <a:ext cx="2895600" cy="328613"/>
          </a:xfrm>
        </p:spPr>
        <p:txBody>
          <a:bodyPr/>
          <a:lstStyle/>
          <a:p>
            <a:pPr>
              <a:defRPr/>
            </a:pPr>
            <a:r>
              <a:rPr lang="en-US" dirty="0"/>
              <a:t>Rosenblatt &amp;YB</a:t>
            </a:r>
            <a:endParaRPr lang="en-US" sz="1400" dirty="0"/>
          </a:p>
        </p:txBody>
      </p:sp>
    </p:spTree>
    <p:extLst>
      <p:ext uri="{BB962C8B-B14F-4D97-AF65-F5344CB8AC3E}">
        <p14:creationId xmlns:p14="http://schemas.microsoft.com/office/powerpoint/2010/main" val="625488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Addressing ‘Voodoo Correlation’ with conditional CIs</a:t>
            </a:r>
          </a:p>
        </p:txBody>
      </p:sp>
      <p:pic>
        <p:nvPicPr>
          <p:cNvPr id="6" name="Content Placeholder 5"/>
          <p:cNvPicPr>
            <a:picLocks noGrp="1" noChangeAspect="1"/>
          </p:cNvPicPr>
          <p:nvPr>
            <p:ph idx="1"/>
          </p:nvPr>
        </p:nvPicPr>
        <p:blipFill>
          <a:blip r:embed="rId2"/>
          <a:srcRect t="-4403" b="-4403"/>
          <a:stretch>
            <a:fillRect/>
          </a:stretch>
        </p:blipFill>
        <p:spPr>
          <a:xfrm>
            <a:off x="457200" y="1077207"/>
            <a:ext cx="8229600" cy="4728986"/>
          </a:xfrm>
        </p:spPr>
      </p:pic>
      <p:sp>
        <p:nvSpPr>
          <p:cNvPr id="5" name="Date Placeholder 3"/>
          <p:cNvSpPr>
            <a:spLocks noGrp="1"/>
          </p:cNvSpPr>
          <p:nvPr>
            <p:ph type="dt" sz="quarter" idx="10"/>
          </p:nvPr>
        </p:nvSpPr>
        <p:spPr>
          <a:xfrm>
            <a:off x="457200" y="19050"/>
            <a:ext cx="2895600" cy="328613"/>
          </a:xfrm>
        </p:spPr>
        <p:txBody>
          <a:bodyPr/>
          <a:lstStyle/>
          <a:p>
            <a:pPr>
              <a:defRPr/>
            </a:pPr>
            <a:r>
              <a:rPr lang="en-US" dirty="0"/>
              <a:t>Rosenblatt &amp;YB (</a:t>
            </a:r>
            <a:r>
              <a:rPr lang="en-US" dirty="0" err="1"/>
              <a:t>Neuroimage</a:t>
            </a:r>
            <a:r>
              <a:rPr lang="en-US" dirty="0"/>
              <a:t> ‘14)</a:t>
            </a:r>
            <a:endParaRPr lang="en-US" sz="1400" dirty="0"/>
          </a:p>
        </p:txBody>
      </p:sp>
      <p:sp>
        <p:nvSpPr>
          <p:cNvPr id="2" name="TextBox 1"/>
          <p:cNvSpPr txBox="1"/>
          <p:nvPr/>
        </p:nvSpPr>
        <p:spPr>
          <a:xfrm>
            <a:off x="457200" y="5791269"/>
            <a:ext cx="8550087" cy="830997"/>
          </a:xfrm>
          <a:prstGeom prst="rect">
            <a:avLst/>
          </a:prstGeom>
          <a:noFill/>
        </p:spPr>
        <p:txBody>
          <a:bodyPr wrap="none" rtlCol="0">
            <a:spAutoFit/>
          </a:bodyPr>
          <a:lstStyle/>
          <a:p>
            <a:r>
              <a:rPr lang="en-US" sz="2400" dirty="0"/>
              <a:t>Long to do list: dealing with data dependent threshold, </a:t>
            </a:r>
          </a:p>
          <a:p>
            <a:r>
              <a:rPr lang="en-US" sz="2400" dirty="0"/>
              <a:t>             inference on regional means and regional maximum</a:t>
            </a:r>
          </a:p>
        </p:txBody>
      </p:sp>
    </p:spTree>
    <p:extLst>
      <p:ext uri="{BB962C8B-B14F-4D97-AF65-F5344CB8AC3E}">
        <p14:creationId xmlns:p14="http://schemas.microsoft.com/office/powerpoint/2010/main" val="3014354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Previous and current work on conditional inference</a:t>
            </a:r>
          </a:p>
        </p:txBody>
      </p:sp>
      <p:sp>
        <p:nvSpPr>
          <p:cNvPr id="5" name="Content Placeholder 4"/>
          <p:cNvSpPr>
            <a:spLocks noGrp="1"/>
          </p:cNvSpPr>
          <p:nvPr>
            <p:ph idx="1"/>
          </p:nvPr>
        </p:nvSpPr>
        <p:spPr>
          <a:xfrm>
            <a:off x="457200" y="1254125"/>
            <a:ext cx="8571184" cy="5259388"/>
          </a:xfrm>
        </p:spPr>
        <p:txBody>
          <a:bodyPr>
            <a:normAutofit lnSpcReduction="10000"/>
          </a:bodyPr>
          <a:lstStyle/>
          <a:p>
            <a:pPr marL="0" indent="0">
              <a:buNone/>
            </a:pPr>
            <a:r>
              <a:rPr lang="en-US" dirty="0"/>
              <a:t>Hodges (‘84) For meta-analysis</a:t>
            </a:r>
          </a:p>
          <a:p>
            <a:pPr marL="0" indent="0">
              <a:buNone/>
            </a:pPr>
            <a:r>
              <a:rPr lang="en-US" dirty="0" err="1"/>
              <a:t>Zhong</a:t>
            </a:r>
            <a:r>
              <a:rPr lang="en-US"/>
              <a:t> &amp;Prentice </a:t>
            </a:r>
            <a:r>
              <a:rPr lang="en-US" dirty="0"/>
              <a:t>(‘08) For GWAS using asymptotic approximation</a:t>
            </a:r>
          </a:p>
          <a:p>
            <a:pPr marL="0" indent="0">
              <a:buNone/>
            </a:pPr>
            <a:r>
              <a:rPr lang="en-US" dirty="0"/>
              <a:t>J. Taylor and his coauthors and students:</a:t>
            </a:r>
          </a:p>
          <a:p>
            <a:r>
              <a:rPr lang="en-US" dirty="0"/>
              <a:t>P-values and CI post selection of a model using a Lasso</a:t>
            </a:r>
          </a:p>
          <a:p>
            <a:pPr marL="274637" lvl="1" indent="0">
              <a:buNone/>
            </a:pPr>
            <a:r>
              <a:rPr lang="en-US" dirty="0"/>
              <a:t>Asymptotic p-values</a:t>
            </a:r>
            <a:r>
              <a:rPr lang="en-US" dirty="0">
                <a:solidFill>
                  <a:schemeClr val="tx1"/>
                </a:solidFill>
              </a:rPr>
              <a:t>  </a:t>
            </a:r>
            <a:r>
              <a:rPr lang="en-US" sz="2000" dirty="0">
                <a:solidFill>
                  <a:schemeClr val="tx1"/>
                </a:solidFill>
              </a:rPr>
              <a:t>Lockhart, Taylor, </a:t>
            </a:r>
            <a:r>
              <a:rPr lang="en-US" sz="2000" dirty="0" err="1">
                <a:solidFill>
                  <a:schemeClr val="tx1"/>
                </a:solidFill>
              </a:rPr>
              <a:t>Tibshirani</a:t>
            </a:r>
            <a:r>
              <a:rPr lang="en-US" sz="2000" dirty="0">
                <a:solidFill>
                  <a:schemeClr val="tx1"/>
                </a:solidFill>
              </a:rPr>
              <a:t>, </a:t>
            </a:r>
            <a:r>
              <a:rPr lang="en-US" sz="2000" dirty="0" err="1">
                <a:solidFill>
                  <a:schemeClr val="tx1"/>
                </a:solidFill>
              </a:rPr>
              <a:t>J.Tibshirani</a:t>
            </a:r>
            <a:r>
              <a:rPr lang="en-US" sz="2000" dirty="0">
                <a:solidFill>
                  <a:schemeClr val="tx1"/>
                </a:solidFill>
              </a:rPr>
              <a:t> (14)</a:t>
            </a:r>
          </a:p>
          <a:p>
            <a:pPr marL="274637" lvl="1" indent="0">
              <a:buNone/>
            </a:pPr>
            <a:r>
              <a:rPr lang="en-US" dirty="0"/>
              <a:t>Exact post-selection inference </a:t>
            </a:r>
            <a:r>
              <a:rPr lang="en-US" sz="2000" dirty="0">
                <a:solidFill>
                  <a:schemeClr val="tx1"/>
                </a:solidFill>
              </a:rPr>
              <a:t>Lee, Dennis Sun, </a:t>
            </a:r>
            <a:r>
              <a:rPr lang="en-US" sz="2000" dirty="0" err="1">
                <a:solidFill>
                  <a:schemeClr val="tx1"/>
                </a:solidFill>
              </a:rPr>
              <a:t>Yuekai</a:t>
            </a:r>
            <a:r>
              <a:rPr lang="en-US" sz="2000" dirty="0">
                <a:solidFill>
                  <a:schemeClr val="tx1"/>
                </a:solidFill>
              </a:rPr>
              <a:t> </a:t>
            </a:r>
            <a:r>
              <a:rPr lang="en-US" sz="2000" dirty="0" err="1">
                <a:solidFill>
                  <a:schemeClr val="tx1"/>
                </a:solidFill>
              </a:rPr>
              <a:t>Sun,Taylor</a:t>
            </a:r>
            <a:r>
              <a:rPr lang="en-US" sz="2000" dirty="0"/>
              <a:t> (13+ )</a:t>
            </a:r>
          </a:p>
          <a:p>
            <a:r>
              <a:rPr lang="en-US" dirty="0"/>
              <a:t>P-values &amp; CIs post screening variables with marginal significance then fitting using some model selection (AIC, Lasso, …) </a:t>
            </a:r>
            <a:r>
              <a:rPr lang="en-US" sz="2000" dirty="0" err="1">
                <a:solidFill>
                  <a:srgbClr val="000000"/>
                </a:solidFill>
              </a:rPr>
              <a:t>Tian</a:t>
            </a:r>
            <a:r>
              <a:rPr lang="en-US" sz="2000" dirty="0">
                <a:solidFill>
                  <a:srgbClr val="000000"/>
                </a:solidFill>
              </a:rPr>
              <a:t> </a:t>
            </a:r>
            <a:r>
              <a:rPr lang="en-US" sz="2000" dirty="0" err="1">
                <a:solidFill>
                  <a:srgbClr val="000000"/>
                </a:solidFill>
              </a:rPr>
              <a:t>Lotfus</a:t>
            </a:r>
            <a:r>
              <a:rPr lang="en-US" sz="2000" dirty="0">
                <a:solidFill>
                  <a:srgbClr val="000000"/>
                </a:solidFill>
              </a:rPr>
              <a:t>, Reid, Choi </a:t>
            </a:r>
            <a:r>
              <a:rPr lang="en-US" dirty="0"/>
              <a:t>(14+,14+,14+,15+)</a:t>
            </a:r>
          </a:p>
          <a:p>
            <a:r>
              <a:rPr lang="en-US" dirty="0"/>
              <a:t>Post selecting a parameter with  estimator  &gt; threshold</a:t>
            </a:r>
          </a:p>
          <a:p>
            <a:pPr marL="0" indent="0">
              <a:buNone/>
            </a:pPr>
            <a:r>
              <a:rPr lang="en-US" dirty="0"/>
              <a:t>          </a:t>
            </a:r>
            <a:r>
              <a:rPr lang="en-US" sz="2000" dirty="0" err="1">
                <a:solidFill>
                  <a:srgbClr val="000000"/>
                </a:solidFill>
              </a:rPr>
              <a:t>Fithian</a:t>
            </a:r>
            <a:r>
              <a:rPr lang="en-US" sz="2000" dirty="0">
                <a:solidFill>
                  <a:srgbClr val="000000"/>
                </a:solidFill>
              </a:rPr>
              <a:t>, Sun, Taylor (14+)  </a:t>
            </a:r>
          </a:p>
        </p:txBody>
      </p:sp>
      <p:sp>
        <p:nvSpPr>
          <p:cNvPr id="6" name="TextBox 5"/>
          <p:cNvSpPr txBox="1"/>
          <p:nvPr/>
        </p:nvSpPr>
        <p:spPr>
          <a:xfrm>
            <a:off x="5011167" y="5259987"/>
            <a:ext cx="1627218" cy="461665"/>
          </a:xfrm>
          <a:prstGeom prst="rect">
            <a:avLst/>
          </a:prstGeom>
          <a:noFill/>
        </p:spPr>
        <p:txBody>
          <a:bodyPr wrap="none" rtlCol="0">
            <a:spAutoFit/>
          </a:bodyPr>
          <a:lstStyle/>
          <a:p>
            <a:r>
              <a:rPr lang="en-US" sz="2400" dirty="0">
                <a:solidFill>
                  <a:schemeClr val="accent6">
                    <a:lumMod val="75000"/>
                  </a:schemeClr>
                </a:solidFill>
              </a:rPr>
              <a:t>|               |</a:t>
            </a:r>
          </a:p>
        </p:txBody>
      </p:sp>
      <p:sp>
        <p:nvSpPr>
          <p:cNvPr id="7" name="TextBox 6"/>
          <p:cNvSpPr txBox="1"/>
          <p:nvPr/>
        </p:nvSpPr>
        <p:spPr>
          <a:xfrm>
            <a:off x="4726267" y="5735458"/>
            <a:ext cx="569800" cy="369332"/>
          </a:xfrm>
          <a:prstGeom prst="rect">
            <a:avLst/>
          </a:prstGeom>
          <a:noFill/>
        </p:spPr>
        <p:txBody>
          <a:bodyPr wrap="none" rtlCol="0">
            <a:spAutoFit/>
          </a:bodyPr>
          <a:lstStyle/>
          <a:p>
            <a:r>
              <a:rPr lang="en-US" dirty="0">
                <a:solidFill>
                  <a:srgbClr val="900000"/>
                </a:solidFill>
              </a:rPr>
              <a:t>Lee</a:t>
            </a:r>
          </a:p>
        </p:txBody>
      </p:sp>
    </p:spTree>
    <p:extLst>
      <p:ext uri="{BB962C8B-B14F-4D97-AF65-F5344CB8AC3E}">
        <p14:creationId xmlns:p14="http://schemas.microsoft.com/office/powerpoint/2010/main" val="261501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9826" name="Rectangle 2"/>
          <p:cNvSpPr>
            <a:spLocks noGrp="1" noChangeArrowheads="1"/>
          </p:cNvSpPr>
          <p:nvPr>
            <p:ph type="title"/>
          </p:nvPr>
        </p:nvSpPr>
        <p:spPr>
          <a:xfrm>
            <a:off x="228600" y="257572"/>
            <a:ext cx="8229600" cy="1143000"/>
          </a:xfrm>
        </p:spPr>
        <p:txBody>
          <a:bodyPr>
            <a:normAutofit/>
          </a:bodyPr>
          <a:lstStyle/>
          <a:p>
            <a:r>
              <a:rPr lang="en-US" sz="3200" dirty="0">
                <a:solidFill>
                  <a:schemeClr val="accent2"/>
                </a:solidFill>
              </a:rPr>
              <a:t>Hierarchical testing of families</a:t>
            </a:r>
          </a:p>
        </p:txBody>
      </p:sp>
      <p:sp>
        <p:nvSpPr>
          <p:cNvPr id="1869827" name="Rectangle 3"/>
          <p:cNvSpPr>
            <a:spLocks noGrp="1" noChangeArrowheads="1"/>
          </p:cNvSpPr>
          <p:nvPr>
            <p:ph idx="1"/>
          </p:nvPr>
        </p:nvSpPr>
        <p:spPr>
          <a:xfrm>
            <a:off x="457200" y="1295400"/>
            <a:ext cx="8534400" cy="5211763"/>
          </a:xfrm>
        </p:spPr>
        <p:txBody>
          <a:bodyPr>
            <a:normAutofit/>
          </a:bodyPr>
          <a:lstStyle/>
          <a:p>
            <a:pPr>
              <a:buFontTx/>
              <a:buNone/>
              <a:defRPr/>
            </a:pPr>
            <a:r>
              <a:rPr lang="en-US" sz="2400" i="1" dirty="0" err="1">
                <a:ln>
                  <a:noFill/>
                </a:ln>
                <a:solidFill>
                  <a:srgbClr val="000000"/>
                </a:solidFill>
                <a:latin typeface="Arial" charset="0"/>
                <a:ea typeface="ＭＳ Ｐゴシック" charset="0"/>
              </a:rPr>
              <a:t>H</a:t>
            </a:r>
            <a:r>
              <a:rPr lang="en-US" sz="2400" i="1" baseline="-25000" dirty="0" err="1">
                <a:ln>
                  <a:noFill/>
                </a:ln>
                <a:solidFill>
                  <a:srgbClr val="000000"/>
                </a:solidFill>
                <a:latin typeface="Arial" charset="0"/>
                <a:ea typeface="ＭＳ Ｐゴシック" charset="0"/>
              </a:rPr>
              <a:t>ij</a:t>
            </a:r>
            <a:r>
              <a:rPr lang="en-US" sz="2400" dirty="0">
                <a:ln>
                  <a:noFill/>
                </a:ln>
                <a:latin typeface="Arial" charset="0"/>
                <a:ea typeface="ＭＳ Ｐゴシック" charset="0"/>
              </a:rPr>
              <a:t> are hypotheses in family </a:t>
            </a:r>
            <a:r>
              <a:rPr lang="en-US" sz="2400" i="1" dirty="0">
                <a:ln>
                  <a:noFill/>
                </a:ln>
                <a:latin typeface="Arial" charset="0"/>
                <a:ea typeface="ＭＳ Ｐゴシック" charset="0"/>
              </a:rPr>
              <a:t>F</a:t>
            </a:r>
            <a:r>
              <a:rPr lang="en-US" sz="2400" i="1" baseline="-25000" dirty="0">
                <a:ln>
                  <a:noFill/>
                </a:ln>
                <a:solidFill>
                  <a:srgbClr val="000000"/>
                </a:solidFill>
                <a:latin typeface="Arial" charset="0"/>
                <a:ea typeface="ＭＳ Ｐゴシック" charset="0"/>
              </a:rPr>
              <a:t>i</a:t>
            </a:r>
            <a:r>
              <a:rPr lang="en-US" sz="2400" i="1" dirty="0">
                <a:ln>
                  <a:noFill/>
                </a:ln>
                <a:latin typeface="Arial" charset="0"/>
                <a:ea typeface="ＭＳ Ｐゴシック" charset="0"/>
              </a:rPr>
              <a:t>, j=1,..m</a:t>
            </a:r>
            <a:r>
              <a:rPr lang="en-US" sz="2400" i="1" baseline="-25000" dirty="0">
                <a:ln>
                  <a:noFill/>
                </a:ln>
                <a:latin typeface="Arial" charset="0"/>
                <a:ea typeface="ＭＳ Ｐゴシック" charset="0"/>
              </a:rPr>
              <a:t>i  </a:t>
            </a:r>
            <a:r>
              <a:rPr lang="en-US" sz="2400" i="1" dirty="0">
                <a:ln>
                  <a:noFill/>
                </a:ln>
                <a:latin typeface="Arial" charset="0"/>
                <a:ea typeface="ＭＳ Ｐゴシック" charset="0"/>
              </a:rPr>
              <a:t>(= |F</a:t>
            </a:r>
            <a:r>
              <a:rPr lang="en-US" sz="2400" i="1" baseline="-25000" dirty="0">
                <a:ln>
                  <a:noFill/>
                </a:ln>
                <a:latin typeface="Arial" charset="0"/>
                <a:ea typeface="ＭＳ Ｐゴシック" charset="0"/>
              </a:rPr>
              <a:t>i</a:t>
            </a:r>
            <a:r>
              <a:rPr lang="en-US" sz="2400" i="1" dirty="0">
                <a:ln>
                  <a:noFill/>
                </a:ln>
                <a:latin typeface="Arial" charset="0"/>
                <a:ea typeface="ＭＳ Ｐゴシック" charset="0"/>
              </a:rPr>
              <a:t>| ); </a:t>
            </a:r>
            <a:r>
              <a:rPr lang="en-US" sz="2400" i="1" dirty="0" err="1">
                <a:ln>
                  <a:noFill/>
                </a:ln>
                <a:latin typeface="Arial" charset="0"/>
                <a:ea typeface="ＭＳ Ｐゴシック" charset="0"/>
              </a:rPr>
              <a:t>i</a:t>
            </a:r>
            <a:r>
              <a:rPr lang="en-US" sz="2400" i="1" dirty="0">
                <a:ln>
                  <a:noFill/>
                </a:ln>
                <a:latin typeface="Arial" charset="0"/>
                <a:ea typeface="ＭＳ Ｐゴシック" charset="0"/>
              </a:rPr>
              <a:t>=1,</a:t>
            </a:r>
            <a:r>
              <a:rPr lang="mr-IN" sz="2400" i="1" dirty="0">
                <a:ln>
                  <a:noFill/>
                </a:ln>
                <a:latin typeface="Arial" charset="0"/>
                <a:ea typeface="ＭＳ Ｐゴシック" charset="0"/>
              </a:rPr>
              <a:t>…</a:t>
            </a:r>
            <a:r>
              <a:rPr lang="en-US" sz="2400" i="1" dirty="0">
                <a:ln>
                  <a:noFill/>
                </a:ln>
                <a:latin typeface="Arial" charset="0"/>
                <a:ea typeface="ＭＳ Ｐゴシック" charset="0"/>
              </a:rPr>
              <a:t>,m</a:t>
            </a:r>
            <a:endParaRPr lang="en-US" sz="2400" i="1" dirty="0">
              <a:latin typeface="Arial" charset="0"/>
              <a:ea typeface="ＭＳ Ｐゴシック" charset="0"/>
            </a:endParaRPr>
          </a:p>
          <a:p>
            <a:pPr>
              <a:buFontTx/>
              <a:buNone/>
              <a:defRPr/>
            </a:pPr>
            <a:r>
              <a:rPr lang="en-US" sz="2400" dirty="0">
                <a:ln>
                  <a:noFill/>
                </a:ln>
                <a:latin typeface="Arial" charset="0"/>
                <a:ea typeface="ＭＳ Ｐゴシック" charset="0"/>
              </a:rPr>
              <a:t>   			with </a:t>
            </a:r>
            <a:r>
              <a:rPr lang="en-US" sz="2400" b="1" i="1" dirty="0">
                <a:ln>
                  <a:noFill/>
                </a:ln>
                <a:latin typeface="Arial" charset="0"/>
                <a:ea typeface="ＭＳ Ｐゴシック" charset="0"/>
              </a:rPr>
              <a:t>Y</a:t>
            </a:r>
            <a:r>
              <a:rPr lang="en-US" sz="2400" dirty="0">
                <a:latin typeface="Arial" charset="0"/>
                <a:ea typeface="ＭＳ Ｐゴシック" charset="0"/>
              </a:rPr>
              <a:t> ={ </a:t>
            </a:r>
            <a:r>
              <a:rPr lang="en-US" sz="2400" dirty="0" err="1">
                <a:latin typeface="Arial" charset="0"/>
                <a:ea typeface="ＭＳ Ｐゴシック" charset="0"/>
              </a:rPr>
              <a:t>Y</a:t>
            </a:r>
            <a:r>
              <a:rPr lang="en-US" sz="2400" baseline="-25000" dirty="0" err="1">
                <a:latin typeface="Arial" charset="0"/>
                <a:ea typeface="ＭＳ Ｐゴシック" charset="0"/>
              </a:rPr>
              <a:t>ij</a:t>
            </a:r>
            <a:r>
              <a:rPr lang="en-US" sz="2400" dirty="0">
                <a:latin typeface="Arial" charset="0"/>
                <a:ea typeface="ＭＳ Ｐゴシック" charset="0"/>
              </a:rPr>
              <a:t>}</a:t>
            </a:r>
            <a:r>
              <a:rPr lang="en-US" sz="2400" dirty="0">
                <a:ln>
                  <a:noFill/>
                </a:ln>
                <a:latin typeface="Arial" charset="0"/>
                <a:ea typeface="ＭＳ Ｐゴシック" charset="0"/>
              </a:rPr>
              <a:t> or with p-values </a:t>
            </a:r>
            <a:r>
              <a:rPr lang="en-US" sz="2400" b="1" i="1" dirty="0">
                <a:ln>
                  <a:noFill/>
                </a:ln>
                <a:latin typeface="Arial" charset="0"/>
                <a:ea typeface="ＭＳ Ｐゴシック" charset="0"/>
              </a:rPr>
              <a:t>P</a:t>
            </a:r>
            <a:r>
              <a:rPr lang="en-US" sz="2400" dirty="0">
                <a:ln>
                  <a:noFill/>
                </a:ln>
                <a:latin typeface="Arial" charset="0"/>
                <a:ea typeface="ＭＳ Ｐゴシック" charset="0"/>
              </a:rPr>
              <a:t>={ </a:t>
            </a:r>
            <a:r>
              <a:rPr lang="en-US" sz="2400" dirty="0" err="1">
                <a:ln>
                  <a:noFill/>
                </a:ln>
                <a:latin typeface="Arial" charset="0"/>
                <a:ea typeface="ＭＳ Ｐゴシック" charset="0"/>
              </a:rPr>
              <a:t>p</a:t>
            </a:r>
            <a:r>
              <a:rPr lang="en-US" sz="2400" baseline="-25000" dirty="0" err="1">
                <a:ln>
                  <a:noFill/>
                </a:ln>
                <a:latin typeface="Arial" charset="0"/>
                <a:ea typeface="ＭＳ Ｐゴシック" charset="0"/>
              </a:rPr>
              <a:t>ij</a:t>
            </a:r>
            <a:r>
              <a:rPr lang="en-US" sz="2400" dirty="0">
                <a:latin typeface="Arial" charset="0"/>
                <a:ea typeface="ＭＳ Ｐゴシック" charset="0"/>
              </a:rPr>
              <a:t>} )</a:t>
            </a:r>
            <a:endParaRPr lang="en-US" sz="2400" dirty="0">
              <a:ln>
                <a:noFill/>
              </a:ln>
              <a:latin typeface="Arial" charset="0"/>
              <a:ea typeface="ＭＳ Ｐゴシック" charset="0"/>
            </a:endParaRPr>
          </a:p>
          <a:p>
            <a:pPr>
              <a:buFontTx/>
              <a:buNone/>
              <a:defRPr/>
            </a:pPr>
            <a:r>
              <a:rPr lang="en-US" sz="2400" i="1" dirty="0">
                <a:solidFill>
                  <a:srgbClr val="000000"/>
                </a:solidFill>
                <a:latin typeface="Arial" charset="0"/>
                <a:ea typeface="ＭＳ Ｐゴシック" charset="0"/>
              </a:rPr>
              <a:t>S(</a:t>
            </a:r>
            <a:r>
              <a:rPr lang="en-US" sz="2400" b="1" i="1" dirty="0">
                <a:solidFill>
                  <a:srgbClr val="000000"/>
                </a:solidFill>
                <a:latin typeface="Arial" charset="0"/>
                <a:ea typeface="ＭＳ Ｐゴシック" charset="0"/>
              </a:rPr>
              <a:t>P</a:t>
            </a:r>
            <a:r>
              <a:rPr lang="en-US" sz="2400" i="1" dirty="0">
                <a:solidFill>
                  <a:srgbClr val="000000"/>
                </a:solidFill>
                <a:latin typeface="Arial" charset="0"/>
                <a:ea typeface="ＭＳ Ｐゴシック" charset="0"/>
              </a:rPr>
              <a:t>) </a:t>
            </a:r>
            <a:r>
              <a:rPr lang="en-US" sz="2400" dirty="0">
                <a:ln>
                  <a:noFill/>
                </a:ln>
                <a:latin typeface="Arial" charset="0"/>
                <a:ea typeface="ＭＳ Ｐゴシック" charset="0"/>
              </a:rPr>
              <a:t>is a selection procedure of families. </a:t>
            </a:r>
          </a:p>
          <a:p>
            <a:pPr>
              <a:buFontTx/>
              <a:buNone/>
              <a:defRPr/>
            </a:pPr>
            <a:r>
              <a:rPr lang="en-US" sz="2400" dirty="0">
                <a:ln>
                  <a:noFill/>
                </a:ln>
                <a:solidFill>
                  <a:srgbClr val="000000"/>
                </a:solidFill>
                <a:latin typeface="Arial" charset="0"/>
                <a:ea typeface="ＭＳ Ｐゴシック" charset="0"/>
              </a:rPr>
              <a:t>|</a:t>
            </a:r>
            <a:r>
              <a:rPr lang="en-US" sz="2400" i="1" dirty="0">
                <a:ln>
                  <a:noFill/>
                </a:ln>
                <a:solidFill>
                  <a:srgbClr val="000000"/>
                </a:solidFill>
                <a:latin typeface="Arial" charset="0"/>
                <a:ea typeface="ＭＳ Ｐゴシック" charset="0"/>
              </a:rPr>
              <a:t>S(</a:t>
            </a:r>
            <a:r>
              <a:rPr lang="en-US" sz="2400" b="1" i="1" dirty="0">
                <a:ln>
                  <a:noFill/>
                </a:ln>
                <a:solidFill>
                  <a:srgbClr val="000000"/>
                </a:solidFill>
                <a:latin typeface="Arial" charset="0"/>
                <a:ea typeface="ＭＳ Ｐゴシック" charset="0"/>
              </a:rPr>
              <a:t>P</a:t>
            </a:r>
            <a:r>
              <a:rPr lang="en-US" sz="2400" i="1" dirty="0">
                <a:ln>
                  <a:noFill/>
                </a:ln>
                <a:solidFill>
                  <a:srgbClr val="000000"/>
                </a:solidFill>
                <a:latin typeface="Arial" charset="0"/>
                <a:ea typeface="ＭＳ Ｐゴシック" charset="0"/>
              </a:rPr>
              <a:t>)</a:t>
            </a:r>
            <a:r>
              <a:rPr lang="en-US" sz="2400" dirty="0">
                <a:ln>
                  <a:noFill/>
                </a:ln>
                <a:solidFill>
                  <a:srgbClr val="000000"/>
                </a:solidFill>
                <a:latin typeface="Arial" charset="0"/>
                <a:ea typeface="ＭＳ Ｐゴシック" charset="0"/>
              </a:rPr>
              <a:t>|</a:t>
            </a:r>
            <a:r>
              <a:rPr lang="en-US" sz="2400" dirty="0">
                <a:ln>
                  <a:noFill/>
                </a:ln>
                <a:latin typeface="Arial" charset="0"/>
                <a:ea typeface="ＭＳ Ｐゴシック" charset="0"/>
              </a:rPr>
              <a:t> the (</a:t>
            </a:r>
            <a:r>
              <a:rPr lang="en-US" sz="2400" dirty="0">
                <a:ln>
                  <a:noFill/>
                </a:ln>
                <a:solidFill>
                  <a:schemeClr val="accent6">
                    <a:lumMod val="50000"/>
                  </a:schemeClr>
                </a:solidFill>
                <a:latin typeface="Arial" charset="0"/>
                <a:ea typeface="ＭＳ Ｐゴシック" charset="0"/>
              </a:rPr>
              <a:t>random</a:t>
            </a:r>
            <a:r>
              <a:rPr lang="en-US" sz="2400" dirty="0">
                <a:ln>
                  <a:noFill/>
                </a:ln>
                <a:latin typeface="Arial" charset="0"/>
                <a:ea typeface="ＭＳ Ｐゴシック" charset="0"/>
              </a:rPr>
              <a:t>) number of families selected.</a:t>
            </a:r>
          </a:p>
          <a:p>
            <a:pPr>
              <a:buFontTx/>
              <a:buNone/>
              <a:defRPr/>
            </a:pPr>
            <a:endParaRPr lang="en-US" sz="2400" dirty="0">
              <a:ln>
                <a:noFill/>
              </a:ln>
              <a:latin typeface="Arial" charset="0"/>
              <a:ea typeface="ＭＳ Ｐゴシック" charset="0"/>
            </a:endParaRPr>
          </a:p>
          <a:p>
            <a:pPr>
              <a:buFontTx/>
              <a:buNone/>
              <a:defRPr/>
            </a:pPr>
            <a:r>
              <a:rPr lang="en-US" sz="2400" dirty="0">
                <a:ln>
                  <a:noFill/>
                </a:ln>
                <a:latin typeface="Arial" charset="0"/>
                <a:ea typeface="ＭＳ Ｐゴシック" charset="0"/>
              </a:rPr>
              <a:t>The  control of error E(</a:t>
            </a:r>
            <a:r>
              <a:rPr lang="en-US" sz="2400" dirty="0">
                <a:ln>
                  <a:noFill/>
                </a:ln>
                <a:latin typeface="Lucida Calligraphy" charset="0"/>
                <a:ea typeface="ＭＳ Ｐゴシック" charset="0"/>
              </a:rPr>
              <a:t>C</a:t>
            </a:r>
            <a:r>
              <a:rPr lang="en-US" sz="2400" dirty="0">
                <a:ln>
                  <a:noFill/>
                </a:ln>
                <a:latin typeface="Arial" charset="0"/>
                <a:ea typeface="ＭＳ Ｐゴシック" charset="0"/>
              </a:rPr>
              <a:t>) (FDR, FWER, </a:t>
            </a:r>
            <a:r>
              <a:rPr lang="en-US" sz="2400" dirty="0">
                <a:ln>
                  <a:noFill/>
                </a:ln>
                <a:latin typeface="Arial" charset="0"/>
              </a:rPr>
              <a:t>F</a:t>
            </a:r>
            <a:r>
              <a:rPr lang="en-US" sz="2400" dirty="0">
                <a:ln>
                  <a:noFill/>
                </a:ln>
                <a:latin typeface="Arial" charset="0"/>
                <a:ea typeface="ＭＳ Ｐゴシック" charset="0"/>
              </a:rPr>
              <a:t>alse Exceedance rate and others) on the average </a:t>
            </a:r>
            <a:r>
              <a:rPr lang="en-US" sz="2400" dirty="0">
                <a:ln>
                  <a:noFill/>
                </a:ln>
                <a:solidFill>
                  <a:schemeClr val="accent1"/>
                </a:solidFill>
                <a:latin typeface="Arial" charset="0"/>
                <a:ea typeface="ＭＳ Ｐゴシック" charset="0"/>
              </a:rPr>
              <a:t>over the selected families</a:t>
            </a:r>
            <a:r>
              <a:rPr lang="en-US" sz="2400" dirty="0">
                <a:ln>
                  <a:noFill/>
                </a:ln>
                <a:latin typeface="Arial" charset="0"/>
                <a:ea typeface="ＭＳ Ｐゴシック" charset="0"/>
              </a:rPr>
              <a:t> means</a:t>
            </a:r>
          </a:p>
          <a:p>
            <a:pPr>
              <a:buFontTx/>
              <a:buNone/>
              <a:defRPr/>
            </a:pPr>
            <a:endParaRPr lang="en-US" sz="2400" dirty="0">
              <a:latin typeface="Arial" charset="0"/>
              <a:ea typeface="ＭＳ Ｐゴシック" charset="0"/>
            </a:endParaRPr>
          </a:p>
          <a:p>
            <a:pPr>
              <a:buFontTx/>
              <a:buNone/>
              <a:defRPr/>
            </a:pPr>
            <a:endParaRPr lang="en-US" sz="2400" dirty="0">
              <a:ln>
                <a:noFill/>
              </a:ln>
              <a:latin typeface="Arial" charset="0"/>
              <a:ea typeface="ＭＳ Ｐゴシック" charset="0"/>
            </a:endParaRPr>
          </a:p>
          <a:p>
            <a:pPr>
              <a:buFontTx/>
              <a:buNone/>
              <a:defRPr/>
            </a:pPr>
            <a:endParaRPr lang="en-US" sz="2400" dirty="0">
              <a:ln>
                <a:noFill/>
              </a:ln>
              <a:latin typeface="Arial" charset="0"/>
              <a:ea typeface="ＭＳ Ｐゴシック" charset="0"/>
            </a:endParaRPr>
          </a:p>
          <a:p>
            <a:pPr>
              <a:buFontTx/>
              <a:buNone/>
              <a:defRPr/>
            </a:pPr>
            <a:r>
              <a:rPr lang="en-US" sz="2400" dirty="0">
                <a:ln>
                  <a:noFill/>
                </a:ln>
                <a:latin typeface="Arial" charset="0"/>
                <a:ea typeface="ＭＳ Ｐゴシック" charset="0"/>
              </a:rPr>
              <a:t> BH over all hypotheses may be too liberal on the family level! </a:t>
            </a:r>
          </a:p>
        </p:txBody>
      </p:sp>
      <p:graphicFrame>
        <p:nvGraphicFramePr>
          <p:cNvPr id="59397" name="Object 4"/>
          <p:cNvGraphicFramePr>
            <a:graphicFrameLocks noChangeAspect="1"/>
          </p:cNvGraphicFramePr>
          <p:nvPr>
            <p:extLst/>
          </p:nvPr>
        </p:nvGraphicFramePr>
        <p:xfrm>
          <a:off x="3352800" y="4724400"/>
          <a:ext cx="1335087" cy="1095987"/>
        </p:xfrm>
        <a:graphic>
          <a:graphicData uri="http://schemas.openxmlformats.org/presentationml/2006/ole">
            <mc:AlternateContent xmlns:mc="http://schemas.openxmlformats.org/markup-compatibility/2006">
              <mc:Choice xmlns:v="urn:schemas-microsoft-com:vml" Requires="v">
                <p:oleObj spid="_x0000_s115721" name="Equation" r:id="rId4" imgW="914400" imgH="749300" progId="Equation.3">
                  <p:embed/>
                </p:oleObj>
              </mc:Choice>
              <mc:Fallback>
                <p:oleObj name="Equation" r:id="rId4" imgW="914400" imgH="749300" progId="Equation.3">
                  <p:embed/>
                  <p:pic>
                    <p:nvPicPr>
                      <p:cNvPr id="59397"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4724400"/>
                        <a:ext cx="1335087" cy="1095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25083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Rosenblatt &amp;YB (</a:t>
            </a:r>
            <a:r>
              <a:rPr lang="en-US" dirty="0" err="1"/>
              <a:t>Neuroimage</a:t>
            </a:r>
            <a:r>
              <a:rPr lang="en-US" dirty="0"/>
              <a:t> ‘14)</a:t>
            </a:r>
            <a:endParaRPr lang="en-US" sz="1400" dirty="0"/>
          </a:p>
          <a:p>
            <a:endParaRPr lang="en-US" dirty="0"/>
          </a:p>
        </p:txBody>
      </p:sp>
      <p:sp>
        <p:nvSpPr>
          <p:cNvPr id="4" name="Title 3"/>
          <p:cNvSpPr>
            <a:spLocks noGrp="1"/>
          </p:cNvSpPr>
          <p:nvPr>
            <p:ph type="title"/>
          </p:nvPr>
        </p:nvSpPr>
        <p:spPr/>
        <p:txBody>
          <a:bodyPr/>
          <a:lstStyle/>
          <a:p>
            <a:r>
              <a:rPr lang="en-US" dirty="0"/>
              <a:t>FCR intervals </a:t>
            </a:r>
            <a:r>
              <a:rPr lang="en-US" dirty="0" err="1"/>
              <a:t>vs</a:t>
            </a:r>
            <a:r>
              <a:rPr lang="en-US" dirty="0"/>
              <a:t> Conditional Quasi-Conventional</a:t>
            </a:r>
          </a:p>
        </p:txBody>
      </p:sp>
      <p:pic>
        <p:nvPicPr>
          <p:cNvPr id="6" name="Content Placeholder 5"/>
          <p:cNvPicPr>
            <a:picLocks noGrp="1" noChangeAspect="1"/>
          </p:cNvPicPr>
          <p:nvPr>
            <p:ph idx="1"/>
          </p:nvPr>
        </p:nvPicPr>
        <p:blipFill rotWithShape="1">
          <a:blip r:embed="rId2"/>
          <a:srcRect l="-1066" r="278"/>
          <a:stretch/>
        </p:blipFill>
        <p:spPr>
          <a:xfrm>
            <a:off x="2595217" y="1563343"/>
            <a:ext cx="3514720" cy="3847962"/>
          </a:xfrm>
        </p:spPr>
      </p:pic>
      <p:pic>
        <p:nvPicPr>
          <p:cNvPr id="7" name="Picture 6"/>
          <p:cNvPicPr>
            <a:picLocks noChangeAspect="1"/>
          </p:cNvPicPr>
          <p:nvPr/>
        </p:nvPicPr>
        <p:blipFill>
          <a:blip r:embed="rId3"/>
          <a:stretch>
            <a:fillRect/>
          </a:stretch>
        </p:blipFill>
        <p:spPr>
          <a:xfrm>
            <a:off x="457200" y="1435652"/>
            <a:ext cx="1749902" cy="3975653"/>
          </a:xfrm>
          <a:prstGeom prst="rect">
            <a:avLst/>
          </a:prstGeom>
        </p:spPr>
      </p:pic>
      <p:cxnSp>
        <p:nvCxnSpPr>
          <p:cNvPr id="14" name="Straight Arrow Connector 13"/>
          <p:cNvCxnSpPr/>
          <p:nvPr/>
        </p:nvCxnSpPr>
        <p:spPr>
          <a:xfrm flipH="1">
            <a:off x="4682435" y="1563343"/>
            <a:ext cx="1789043" cy="2003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4329043" y="1563343"/>
            <a:ext cx="2142435" cy="4465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758609" y="1468783"/>
            <a:ext cx="659155" cy="369332"/>
          </a:xfrm>
          <a:prstGeom prst="rect">
            <a:avLst/>
          </a:prstGeom>
          <a:noFill/>
        </p:spPr>
        <p:txBody>
          <a:bodyPr wrap="none" rtlCol="0">
            <a:spAutoFit/>
          </a:bodyPr>
          <a:lstStyle/>
          <a:p>
            <a:r>
              <a:rPr lang="en-US" dirty="0"/>
              <a:t>FCR </a:t>
            </a:r>
          </a:p>
        </p:txBody>
      </p:sp>
      <p:cxnSp>
        <p:nvCxnSpPr>
          <p:cNvPr id="20" name="Straight Connector 19"/>
          <p:cNvCxnSpPr/>
          <p:nvPr/>
        </p:nvCxnSpPr>
        <p:spPr>
          <a:xfrm flipV="1">
            <a:off x="3522870" y="2175565"/>
            <a:ext cx="1501913" cy="728870"/>
          </a:xfrm>
          <a:prstGeom prst="line">
            <a:avLst/>
          </a:prstGeom>
          <a:ln w="57150" cmpd="sng">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747955" y="4119217"/>
            <a:ext cx="1339617" cy="369332"/>
          </a:xfrm>
          <a:prstGeom prst="rect">
            <a:avLst/>
          </a:prstGeom>
          <a:noFill/>
        </p:spPr>
        <p:txBody>
          <a:bodyPr wrap="none" rtlCol="0">
            <a:spAutoFit/>
          </a:bodyPr>
          <a:lstStyle/>
          <a:p>
            <a:r>
              <a:rPr lang="en-US" dirty="0"/>
              <a:t>Conditional</a:t>
            </a:r>
          </a:p>
        </p:txBody>
      </p:sp>
      <p:cxnSp>
        <p:nvCxnSpPr>
          <p:cNvPr id="23" name="Straight Arrow Connector 22"/>
          <p:cNvCxnSpPr/>
          <p:nvPr/>
        </p:nvCxnSpPr>
        <p:spPr>
          <a:xfrm flipH="1">
            <a:off x="4490496" y="4297945"/>
            <a:ext cx="2075154" cy="113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76439" y="6102136"/>
            <a:ext cx="7383189" cy="369332"/>
          </a:xfrm>
          <a:prstGeom prst="rect">
            <a:avLst/>
          </a:prstGeom>
          <a:noFill/>
        </p:spPr>
        <p:txBody>
          <a:bodyPr wrap="none" rtlCol="0">
            <a:spAutoFit/>
          </a:bodyPr>
          <a:lstStyle/>
          <a:p>
            <a:r>
              <a:rPr lang="en-US" dirty="0"/>
              <a:t>Ex 2. Add to the comparisons the confidence intervals of </a:t>
            </a:r>
            <a:r>
              <a:rPr lang="en-US" dirty="0" err="1"/>
              <a:t>Fithian</a:t>
            </a:r>
            <a:r>
              <a:rPr lang="en-US" dirty="0"/>
              <a:t> and al</a:t>
            </a:r>
          </a:p>
        </p:txBody>
      </p:sp>
    </p:spTree>
    <p:extLst>
      <p:ext uri="{BB962C8B-B14F-4D97-AF65-F5344CB8AC3E}">
        <p14:creationId xmlns:p14="http://schemas.microsoft.com/office/powerpoint/2010/main" val="1268953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err="1"/>
              <a:t>Amit</a:t>
            </a:r>
            <a:r>
              <a:rPr lang="en-US" dirty="0"/>
              <a:t> Meir and YB (under revision)</a:t>
            </a:r>
          </a:p>
        </p:txBody>
      </p:sp>
      <p:sp>
        <p:nvSpPr>
          <p:cNvPr id="4" name="Title 3"/>
          <p:cNvSpPr>
            <a:spLocks noGrp="1"/>
          </p:cNvSpPr>
          <p:nvPr>
            <p:ph type="title"/>
          </p:nvPr>
        </p:nvSpPr>
        <p:spPr/>
        <p:txBody>
          <a:bodyPr/>
          <a:lstStyle/>
          <a:p>
            <a:r>
              <a:rPr lang="en-US" dirty="0"/>
              <a:t>The maximum conditional likelihood estimator</a:t>
            </a:r>
          </a:p>
        </p:txBody>
      </p:sp>
      <p:pic>
        <p:nvPicPr>
          <p:cNvPr id="6" name="Content Placeholder 5"/>
          <p:cNvPicPr>
            <a:picLocks noGrp="1" noChangeAspect="1"/>
          </p:cNvPicPr>
          <p:nvPr>
            <p:ph idx="1"/>
          </p:nvPr>
        </p:nvPicPr>
        <p:blipFill rotWithShape="1">
          <a:blip r:embed="rId2"/>
          <a:srcRect l="-221" r="-1000"/>
          <a:stretch/>
        </p:blipFill>
        <p:spPr>
          <a:xfrm>
            <a:off x="143565" y="1121603"/>
            <a:ext cx="4505740" cy="4126597"/>
          </a:xfrm>
        </p:spPr>
      </p:pic>
      <p:sp>
        <p:nvSpPr>
          <p:cNvPr id="7" name="TextBox 6"/>
          <p:cNvSpPr txBox="1"/>
          <p:nvPr/>
        </p:nvSpPr>
        <p:spPr>
          <a:xfrm>
            <a:off x="196110" y="5822986"/>
            <a:ext cx="6416240" cy="369332"/>
          </a:xfrm>
          <a:prstGeom prst="rect">
            <a:avLst/>
          </a:prstGeom>
          <a:noFill/>
        </p:spPr>
        <p:txBody>
          <a:bodyPr wrap="none" rtlCol="0">
            <a:spAutoFit/>
          </a:bodyPr>
          <a:lstStyle/>
          <a:p>
            <a:r>
              <a:rPr lang="en-US" dirty="0"/>
              <a:t>In </a:t>
            </a:r>
            <a:r>
              <a:rPr lang="en-US" dirty="0" err="1"/>
              <a:t>Fithian</a:t>
            </a:r>
            <a:r>
              <a:rPr lang="en-US" dirty="0"/>
              <a:t> Sun &amp; Taylor  terminology: 100% used for selection </a:t>
            </a:r>
          </a:p>
        </p:txBody>
      </p:sp>
      <p:pic>
        <p:nvPicPr>
          <p:cNvPr id="8" name="Picture 7"/>
          <p:cNvPicPr>
            <a:picLocks noChangeAspect="1"/>
          </p:cNvPicPr>
          <p:nvPr/>
        </p:nvPicPr>
        <p:blipFill>
          <a:blip r:embed="rId3"/>
          <a:stretch>
            <a:fillRect/>
          </a:stretch>
        </p:blipFill>
        <p:spPr>
          <a:xfrm>
            <a:off x="5295611" y="1036638"/>
            <a:ext cx="3537966" cy="4373218"/>
          </a:xfrm>
          <a:prstGeom prst="rect">
            <a:avLst/>
          </a:prstGeom>
        </p:spPr>
      </p:pic>
      <p:sp>
        <p:nvSpPr>
          <p:cNvPr id="9" name="TextBox 8"/>
          <p:cNvSpPr txBox="1"/>
          <p:nvPr/>
        </p:nvSpPr>
        <p:spPr>
          <a:xfrm>
            <a:off x="196110" y="6309222"/>
            <a:ext cx="7883401" cy="369332"/>
          </a:xfrm>
          <a:prstGeom prst="rect">
            <a:avLst/>
          </a:prstGeom>
          <a:noFill/>
        </p:spPr>
        <p:txBody>
          <a:bodyPr wrap="none" rtlCol="0">
            <a:spAutoFit/>
          </a:bodyPr>
          <a:lstStyle/>
          <a:p>
            <a:r>
              <a:rPr lang="en-US" dirty="0"/>
              <a:t>Ex 2: Try to design an estimator after one sided test – compare to the above </a:t>
            </a:r>
          </a:p>
        </p:txBody>
      </p:sp>
    </p:spTree>
    <p:extLst>
      <p:ext uri="{BB962C8B-B14F-4D97-AF65-F5344CB8AC3E}">
        <p14:creationId xmlns:p14="http://schemas.microsoft.com/office/powerpoint/2010/main" val="295306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13F59-6505-AB45-917C-85A3491FEF09}" type="datetimeFigureOut">
              <a:rPr lang="en-US" smtClean="0"/>
              <a:t>9/1/2018</a:t>
            </a:fld>
            <a:endParaRPr lang="en-US"/>
          </a:p>
        </p:txBody>
      </p:sp>
      <p:sp>
        <p:nvSpPr>
          <p:cNvPr id="3" name="Footer Placeholder 2"/>
          <p:cNvSpPr>
            <a:spLocks noGrp="1"/>
          </p:cNvSpPr>
          <p:nvPr>
            <p:ph type="ftr" sz="quarter" idx="11"/>
          </p:nvPr>
        </p:nvSpPr>
        <p:spPr/>
        <p:txBody>
          <a:bodyPr/>
          <a:lstStyle/>
          <a:p>
            <a:r>
              <a:rPr lang="en-US"/>
              <a:t>11: Conditional CIs</a:t>
            </a:r>
            <a:endParaRPr lang="en-US" dirty="0"/>
          </a:p>
        </p:txBody>
      </p:sp>
      <p:sp>
        <p:nvSpPr>
          <p:cNvPr id="4" name="Title 3"/>
          <p:cNvSpPr>
            <a:spLocks noGrp="1"/>
          </p:cNvSpPr>
          <p:nvPr>
            <p:ph type="title"/>
          </p:nvPr>
        </p:nvSpPr>
        <p:spPr/>
        <p:txBody>
          <a:bodyPr/>
          <a:lstStyle/>
          <a:p>
            <a:r>
              <a:rPr lang="en-US" dirty="0"/>
              <a:t>The file-drawer/publication-bias problem</a:t>
            </a:r>
          </a:p>
        </p:txBody>
      </p:sp>
      <p:sp>
        <p:nvSpPr>
          <p:cNvPr id="5" name="Content Placeholder 4"/>
          <p:cNvSpPr>
            <a:spLocks noGrp="1"/>
          </p:cNvSpPr>
          <p:nvPr>
            <p:ph idx="1"/>
          </p:nvPr>
        </p:nvSpPr>
        <p:spPr>
          <a:xfrm>
            <a:off x="457200" y="1036638"/>
            <a:ext cx="7882128" cy="5020817"/>
          </a:xfrm>
        </p:spPr>
        <p:txBody>
          <a:bodyPr/>
          <a:lstStyle/>
          <a:p>
            <a:r>
              <a:rPr lang="en-US" dirty="0"/>
              <a:t>The psychology reproducibility </a:t>
            </a:r>
            <a:r>
              <a:rPr lang="en-US"/>
              <a:t>(replicability) project</a:t>
            </a:r>
            <a:endParaRPr lang="en-US" dirty="0"/>
          </a:p>
        </p:txBody>
      </p:sp>
      <p:pic>
        <p:nvPicPr>
          <p:cNvPr id="6" name="Content Placeholder 3"/>
          <p:cNvPicPr>
            <a:picLocks noChangeAspect="1"/>
          </p:cNvPicPr>
          <p:nvPr/>
        </p:nvPicPr>
        <p:blipFill rotWithShape="1">
          <a:blip r:embed="rId2"/>
          <a:srcRect l="-476" t="26427" r="23072"/>
          <a:stretch/>
        </p:blipFill>
        <p:spPr>
          <a:xfrm>
            <a:off x="1905000" y="1627690"/>
            <a:ext cx="4819537" cy="4429765"/>
          </a:xfrm>
          <a:prstGeom prst="rect">
            <a:avLst/>
          </a:prstGeom>
        </p:spPr>
      </p:pic>
      <p:sp>
        <p:nvSpPr>
          <p:cNvPr id="7" name="TextBox 6"/>
          <p:cNvSpPr txBox="1"/>
          <p:nvPr/>
        </p:nvSpPr>
        <p:spPr>
          <a:xfrm>
            <a:off x="353568" y="6279175"/>
            <a:ext cx="8618706" cy="369332"/>
          </a:xfrm>
          <a:prstGeom prst="rect">
            <a:avLst/>
          </a:prstGeom>
          <a:noFill/>
        </p:spPr>
        <p:txBody>
          <a:bodyPr wrap="none" rtlCol="0">
            <a:spAutoFit/>
          </a:bodyPr>
          <a:lstStyle/>
          <a:p>
            <a:r>
              <a:rPr lang="en-US" dirty="0"/>
              <a:t>Complication: effect size is X/</a:t>
            </a:r>
            <a:r>
              <a:rPr lang="en-US" dirty="0" err="1"/>
              <a:t>sd</a:t>
            </a:r>
            <a:r>
              <a:rPr lang="en-US" dirty="0"/>
              <a:t>(X); solution conditional inference on non-centrality</a:t>
            </a:r>
          </a:p>
        </p:txBody>
      </p:sp>
    </p:spTree>
    <p:extLst>
      <p:ext uri="{BB962C8B-B14F-4D97-AF65-F5344CB8AC3E}">
        <p14:creationId xmlns:p14="http://schemas.microsoft.com/office/powerpoint/2010/main" val="2879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	</a:t>
            </a:r>
          </a:p>
        </p:txBody>
      </p:sp>
      <p:pic>
        <p:nvPicPr>
          <p:cNvPr id="5" name="Picture 4"/>
          <p:cNvPicPr>
            <a:picLocks noChangeAspect="1"/>
          </p:cNvPicPr>
          <p:nvPr/>
        </p:nvPicPr>
        <p:blipFill rotWithShape="1">
          <a:blip r:embed="rId2"/>
          <a:srcRect t="17778" b="30586"/>
          <a:stretch/>
        </p:blipFill>
        <p:spPr>
          <a:xfrm>
            <a:off x="-11326" y="0"/>
            <a:ext cx="4507126" cy="1300972"/>
          </a:xfrm>
          <a:prstGeom prst="rect">
            <a:avLst/>
          </a:prstGeom>
        </p:spPr>
      </p:pic>
      <p:pic>
        <p:nvPicPr>
          <p:cNvPr id="7" name="Content Placeholder 6" descr="RPP_Figure3_original_5.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12" t="19240" r="19394"/>
          <a:stretch/>
        </p:blipFill>
        <p:spPr>
          <a:xfrm>
            <a:off x="1600200" y="1752600"/>
            <a:ext cx="6258171" cy="5020022"/>
          </a:xfrm>
        </p:spPr>
      </p:pic>
      <p:sp>
        <p:nvSpPr>
          <p:cNvPr id="8" name="TextBox 7"/>
          <p:cNvSpPr txBox="1"/>
          <p:nvPr/>
        </p:nvSpPr>
        <p:spPr>
          <a:xfrm>
            <a:off x="1600200" y="1371600"/>
            <a:ext cx="6248400" cy="381000"/>
          </a:xfrm>
          <a:prstGeom prst="rect">
            <a:avLst/>
          </a:prstGeom>
          <a:solidFill>
            <a:srgbClr val="FFFFFF"/>
          </a:solidFill>
        </p:spPr>
        <p:txBody>
          <a:bodyPr wrap="square" rtlCol="0">
            <a:spAutoFit/>
          </a:bodyPr>
          <a:lstStyle/>
          <a:p>
            <a:r>
              <a:rPr lang="en-US" dirty="0"/>
              <a:t>With estimators and CIs conditional on </a:t>
            </a:r>
            <a:r>
              <a:rPr lang="en-US" dirty="0">
                <a:solidFill>
                  <a:srgbClr val="D34817"/>
                </a:solidFill>
              </a:rPr>
              <a:t>p-value ≤ 0.05</a:t>
            </a:r>
            <a:r>
              <a:rPr lang="en-US" dirty="0"/>
              <a:t> </a:t>
            </a:r>
          </a:p>
        </p:txBody>
      </p:sp>
      <p:sp>
        <p:nvSpPr>
          <p:cNvPr id="9" name="TextBox 8"/>
          <p:cNvSpPr txBox="1"/>
          <p:nvPr/>
        </p:nvSpPr>
        <p:spPr>
          <a:xfrm>
            <a:off x="7894326" y="4343400"/>
            <a:ext cx="1249674" cy="1200329"/>
          </a:xfrm>
          <a:prstGeom prst="rect">
            <a:avLst/>
          </a:prstGeom>
          <a:solidFill>
            <a:srgbClr val="FFFFFF"/>
          </a:solidFill>
        </p:spPr>
        <p:txBody>
          <a:bodyPr wrap="none" rtlCol="0">
            <a:spAutoFit/>
          </a:bodyPr>
          <a:lstStyle/>
          <a:p>
            <a:r>
              <a:rPr lang="en-US" dirty="0"/>
              <a:t>77% fall in</a:t>
            </a:r>
          </a:p>
          <a:p>
            <a:r>
              <a:rPr lang="en-US" dirty="0"/>
              <a:t>Cond. CI</a:t>
            </a:r>
          </a:p>
          <a:p>
            <a:r>
              <a:rPr lang="en-US" dirty="0"/>
              <a:t>Instead of </a:t>
            </a:r>
          </a:p>
          <a:p>
            <a:r>
              <a:rPr lang="en-US" dirty="0"/>
              <a:t>47%</a:t>
            </a:r>
          </a:p>
        </p:txBody>
      </p:sp>
    </p:spTree>
    <p:extLst>
      <p:ext uri="{BB962C8B-B14F-4D97-AF65-F5344CB8AC3E}">
        <p14:creationId xmlns:p14="http://schemas.microsoft.com/office/powerpoint/2010/main" val="55303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8" name="TextBox 7"/>
          <p:cNvSpPr txBox="1"/>
          <p:nvPr/>
        </p:nvSpPr>
        <p:spPr>
          <a:xfrm>
            <a:off x="533400" y="4876800"/>
            <a:ext cx="2133600" cy="747897"/>
          </a:xfrm>
          <a:prstGeom prst="rect">
            <a:avLst/>
          </a:prstGeom>
          <a:solidFill>
            <a:srgbClr val="FFFFFF"/>
          </a:solidFill>
        </p:spPr>
        <p:txBody>
          <a:bodyPr wrap="square" rtlCol="0">
            <a:spAutoFit/>
          </a:bodyPr>
          <a:lstStyle/>
          <a:p>
            <a:pPr>
              <a:lnSpc>
                <a:spcPct val="120000"/>
              </a:lnSpc>
            </a:pPr>
            <a:r>
              <a:rPr lang="en-US" dirty="0" err="1">
                <a:solidFill>
                  <a:srgbClr val="000000"/>
                </a:solidFill>
              </a:rPr>
              <a:t>Thresholding</a:t>
            </a:r>
            <a:r>
              <a:rPr lang="en-US" dirty="0">
                <a:solidFill>
                  <a:srgbClr val="000000"/>
                </a:solidFill>
              </a:rPr>
              <a:t> at</a:t>
            </a:r>
          </a:p>
          <a:p>
            <a:pPr>
              <a:lnSpc>
                <a:spcPct val="120000"/>
              </a:lnSpc>
            </a:pPr>
            <a:r>
              <a:rPr lang="en-US" dirty="0">
                <a:solidFill>
                  <a:srgbClr val="000000"/>
                </a:solidFill>
              </a:rPr>
              <a:t>p-value ≤</a:t>
            </a:r>
            <a:r>
              <a:rPr lang="en-US" dirty="0">
                <a:solidFill>
                  <a:srgbClr val="D34817"/>
                </a:solidFill>
              </a:rPr>
              <a:t> </a:t>
            </a:r>
            <a:r>
              <a:rPr lang="en-US" dirty="0"/>
              <a:t>0.</a:t>
            </a:r>
            <a:r>
              <a:rPr lang="en-US" dirty="0">
                <a:solidFill>
                  <a:srgbClr val="D34817"/>
                </a:solidFill>
              </a:rPr>
              <a:t>00</a:t>
            </a:r>
            <a:r>
              <a:rPr lang="en-US" dirty="0">
                <a:solidFill>
                  <a:srgbClr val="000000"/>
                </a:solidFill>
              </a:rPr>
              <a:t>5</a:t>
            </a:r>
            <a:r>
              <a:rPr lang="en-US" dirty="0"/>
              <a:t> </a:t>
            </a:r>
          </a:p>
        </p:txBody>
      </p:sp>
      <p:pic>
        <p:nvPicPr>
          <p:cNvPr id="3" name="Picture 2" descr="RPP_Figure3_original_verySig_005_noF.pdf"/>
          <p:cNvPicPr>
            <a:picLocks noChangeAspect="1"/>
          </p:cNvPicPr>
          <p:nvPr/>
        </p:nvPicPr>
        <p:blipFill rotWithShape="1">
          <a:blip r:embed="rId2">
            <a:extLst>
              <a:ext uri="{28A0092B-C50C-407E-A947-70E740481C1C}">
                <a14:useLocalDpi xmlns:a14="http://schemas.microsoft.com/office/drawing/2010/main" val="0"/>
              </a:ext>
            </a:extLst>
          </a:blip>
          <a:srcRect l="-51" t="21833" r="18952" b="1815"/>
          <a:stretch/>
        </p:blipFill>
        <p:spPr>
          <a:xfrm>
            <a:off x="3613503" y="3496235"/>
            <a:ext cx="4041522" cy="3110858"/>
          </a:xfrm>
          <a:prstGeom prst="rect">
            <a:avLst/>
          </a:prstGeom>
        </p:spPr>
      </p:pic>
      <p:pic>
        <p:nvPicPr>
          <p:cNvPr id="6" name="Content Placeholder 6" descr="RPP_Figure3_original_5.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12" t="19240" r="20594"/>
          <a:stretch/>
        </p:blipFill>
        <p:spPr>
          <a:xfrm>
            <a:off x="3636084" y="424761"/>
            <a:ext cx="4018941" cy="3272590"/>
          </a:xfrm>
        </p:spPr>
      </p:pic>
      <p:sp>
        <p:nvSpPr>
          <p:cNvPr id="7" name="TextBox 6"/>
          <p:cNvSpPr txBox="1"/>
          <p:nvPr/>
        </p:nvSpPr>
        <p:spPr>
          <a:xfrm>
            <a:off x="457200" y="1447800"/>
            <a:ext cx="2133600" cy="747897"/>
          </a:xfrm>
          <a:prstGeom prst="rect">
            <a:avLst/>
          </a:prstGeom>
          <a:solidFill>
            <a:srgbClr val="FFFFFF"/>
          </a:solidFill>
        </p:spPr>
        <p:txBody>
          <a:bodyPr wrap="square" rtlCol="0">
            <a:spAutoFit/>
          </a:bodyPr>
          <a:lstStyle/>
          <a:p>
            <a:pPr>
              <a:lnSpc>
                <a:spcPct val="120000"/>
              </a:lnSpc>
            </a:pPr>
            <a:r>
              <a:rPr lang="en-US" dirty="0" err="1">
                <a:solidFill>
                  <a:srgbClr val="000000"/>
                </a:solidFill>
              </a:rPr>
              <a:t>Thresholding</a:t>
            </a:r>
            <a:r>
              <a:rPr lang="en-US" dirty="0">
                <a:solidFill>
                  <a:srgbClr val="000000"/>
                </a:solidFill>
              </a:rPr>
              <a:t> at</a:t>
            </a:r>
          </a:p>
          <a:p>
            <a:pPr>
              <a:lnSpc>
                <a:spcPct val="120000"/>
              </a:lnSpc>
            </a:pPr>
            <a:r>
              <a:rPr lang="en-US" dirty="0">
                <a:solidFill>
                  <a:srgbClr val="000000"/>
                </a:solidFill>
              </a:rPr>
              <a:t>p-value ≤</a:t>
            </a:r>
            <a:r>
              <a:rPr lang="en-US" dirty="0">
                <a:solidFill>
                  <a:srgbClr val="D34817"/>
                </a:solidFill>
              </a:rPr>
              <a:t> </a:t>
            </a:r>
            <a:r>
              <a:rPr lang="en-US" dirty="0"/>
              <a:t>0.</a:t>
            </a:r>
            <a:r>
              <a:rPr lang="en-US" dirty="0">
                <a:solidFill>
                  <a:srgbClr val="D34817"/>
                </a:solidFill>
              </a:rPr>
              <a:t>0</a:t>
            </a:r>
            <a:r>
              <a:rPr lang="en-US" dirty="0">
                <a:solidFill>
                  <a:srgbClr val="000000"/>
                </a:solidFill>
              </a:rPr>
              <a:t>5</a:t>
            </a:r>
            <a:r>
              <a:rPr lang="en-US" dirty="0"/>
              <a:t> </a:t>
            </a:r>
          </a:p>
        </p:txBody>
      </p:sp>
    </p:spTree>
    <p:extLst>
      <p:ext uri="{BB962C8B-B14F-4D97-AF65-F5344CB8AC3E}">
        <p14:creationId xmlns:p14="http://schemas.microsoft.com/office/powerpoint/2010/main" val="1772182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new paradigm for comparing performance</a:t>
            </a:r>
          </a:p>
        </p:txBody>
      </p:sp>
      <p:pic>
        <p:nvPicPr>
          <p:cNvPr id="6" name="Content Placeholder 5"/>
          <p:cNvPicPr>
            <a:picLocks noGrp="1" noChangeAspect="1"/>
          </p:cNvPicPr>
          <p:nvPr>
            <p:ph idx="1"/>
          </p:nvPr>
        </p:nvPicPr>
        <p:blipFill rotWithShape="1">
          <a:blip r:embed="rId2"/>
          <a:srcRect t="-7227" b="-2768"/>
          <a:stretch/>
        </p:blipFill>
        <p:spPr>
          <a:xfrm>
            <a:off x="457200" y="1036638"/>
            <a:ext cx="8229600" cy="3368261"/>
          </a:xfrm>
        </p:spPr>
      </p:pic>
      <p:sp>
        <p:nvSpPr>
          <p:cNvPr id="7" name="TextBox 6"/>
          <p:cNvSpPr txBox="1"/>
          <p:nvPr/>
        </p:nvSpPr>
        <p:spPr>
          <a:xfrm>
            <a:off x="1004957" y="5367130"/>
            <a:ext cx="7586970" cy="369332"/>
          </a:xfrm>
          <a:prstGeom prst="rect">
            <a:avLst/>
          </a:prstGeom>
          <a:noFill/>
        </p:spPr>
        <p:txBody>
          <a:bodyPr wrap="none" rtlCol="0">
            <a:spAutoFit/>
          </a:bodyPr>
          <a:lstStyle/>
          <a:p>
            <a:r>
              <a:rPr lang="en-US" dirty="0"/>
              <a:t>Carved estimation seems to further improve estimator in larger problems</a:t>
            </a:r>
          </a:p>
        </p:txBody>
      </p:sp>
    </p:spTree>
    <p:extLst>
      <p:ext uri="{BB962C8B-B14F-4D97-AF65-F5344CB8AC3E}">
        <p14:creationId xmlns:p14="http://schemas.microsoft.com/office/powerpoint/2010/main" val="2295180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YB Calcutta 28.12.12</a:t>
            </a:r>
          </a:p>
        </p:txBody>
      </p:sp>
      <p:sp>
        <p:nvSpPr>
          <p:cNvPr id="3" name="Footer Placeholder 2"/>
          <p:cNvSpPr>
            <a:spLocks noGrp="1"/>
          </p:cNvSpPr>
          <p:nvPr>
            <p:ph type="ftr" sz="quarter" idx="11"/>
          </p:nvPr>
        </p:nvSpPr>
        <p:spPr/>
        <p:txBody>
          <a:bodyPr/>
          <a:lstStyle/>
          <a:p>
            <a:r>
              <a:rPr lang="en-US"/>
              <a:t>17:fMRI</a:t>
            </a:r>
            <a:endParaRPr lang="en-US" dirty="0"/>
          </a:p>
        </p:txBody>
      </p:sp>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564986" y="1087437"/>
            <a:ext cx="8014028" cy="5770563"/>
          </a:xfrm>
          <a:prstGeom prst="rect">
            <a:avLst/>
          </a:prstGeom>
        </p:spPr>
      </p:pic>
    </p:spTree>
    <p:extLst>
      <p:ext uri="{BB962C8B-B14F-4D97-AF65-F5344CB8AC3E}">
        <p14:creationId xmlns:p14="http://schemas.microsoft.com/office/powerpoint/2010/main" val="10684556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Yekutieli’s</a:t>
            </a:r>
            <a:r>
              <a:rPr lang="en-US" dirty="0"/>
              <a:t> selective adjusted </a:t>
            </a:r>
            <a:r>
              <a:rPr lang="en-US"/>
              <a:t>Bayes (‘</a:t>
            </a:r>
            <a:r>
              <a:rPr lang="fr-FR"/>
              <a:t>13</a:t>
            </a:r>
            <a:r>
              <a:rPr lang="en-US" dirty="0"/>
              <a:t>)</a:t>
            </a:r>
          </a:p>
        </p:txBody>
      </p:sp>
      <p:pic>
        <p:nvPicPr>
          <p:cNvPr id="5" name="Content Placeholder 4"/>
          <p:cNvPicPr>
            <a:picLocks noGrp="1" noChangeAspect="1"/>
          </p:cNvPicPr>
          <p:nvPr>
            <p:ph idx="1"/>
          </p:nvPr>
        </p:nvPicPr>
        <p:blipFill>
          <a:blip r:embed="rId2"/>
          <a:srcRect l="-29964" r="-29964"/>
          <a:stretch>
            <a:fillRect/>
          </a:stretch>
        </p:blipFill>
        <p:spPr/>
      </p:pic>
    </p:spTree>
    <p:extLst>
      <p:ext uri="{BB962C8B-B14F-4D97-AF65-F5344CB8AC3E}">
        <p14:creationId xmlns:p14="http://schemas.microsoft.com/office/powerpoint/2010/main" val="16779031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13F59-6505-AB45-917C-85A3491FEF09}" type="datetimeFigureOut">
              <a:rPr lang="en-US" smtClean="0"/>
              <a:t>9/1/2018</a:t>
            </a:fld>
            <a:endParaRPr lang="en-US"/>
          </a:p>
        </p:txBody>
      </p:sp>
      <p:sp>
        <p:nvSpPr>
          <p:cNvPr id="3" name="Footer Placeholder 2"/>
          <p:cNvSpPr>
            <a:spLocks noGrp="1"/>
          </p:cNvSpPr>
          <p:nvPr>
            <p:ph type="ftr" sz="quarter" idx="11"/>
          </p:nvPr>
        </p:nvSpPr>
        <p:spPr/>
        <p:txBody>
          <a:bodyPr/>
          <a:lstStyle/>
          <a:p>
            <a:r>
              <a:rPr lang="en-US"/>
              <a:t>11: Conditional CIs</a:t>
            </a:r>
            <a:endParaRPr lang="en-US" dirty="0"/>
          </a:p>
        </p:txBody>
      </p:sp>
      <p:sp>
        <p:nvSpPr>
          <p:cNvPr id="4" name="Title 3"/>
          <p:cNvSpPr>
            <a:spLocks noGrp="1"/>
          </p:cNvSpPr>
          <p:nvPr>
            <p:ph type="title"/>
          </p:nvPr>
        </p:nvSpPr>
        <p:spPr/>
        <p:txBody>
          <a:bodyPr/>
          <a:lstStyle/>
          <a:p>
            <a:r>
              <a:rPr lang="en-US" dirty="0"/>
              <a:t>Conditional inference in “the selected model”</a:t>
            </a:r>
          </a:p>
        </p:txBody>
      </p:sp>
      <p:sp>
        <p:nvSpPr>
          <p:cNvPr id="5" name="Content Placeholder 4"/>
          <p:cNvSpPr>
            <a:spLocks noGrp="1"/>
          </p:cNvSpPr>
          <p:nvPr>
            <p:ph idx="1"/>
          </p:nvPr>
        </p:nvSpPr>
        <p:spPr/>
        <p:txBody>
          <a:bodyPr/>
          <a:lstStyle/>
          <a:p>
            <a:pPr marL="0" indent="0">
              <a:buNone/>
            </a:pPr>
            <a:r>
              <a:rPr lang="en-US" dirty="0"/>
              <a:t>Generalizing the above to test max(|X</a:t>
            </a:r>
            <a:r>
              <a:rPr lang="en-US" baseline="-25000" dirty="0"/>
              <a:t>1</a:t>
            </a:r>
            <a:r>
              <a:rPr lang="en-US" dirty="0"/>
              <a:t>|,|X</a:t>
            </a:r>
            <a:r>
              <a:rPr lang="en-US" baseline="-25000" dirty="0"/>
              <a:t>2</a:t>
            </a:r>
            <a:r>
              <a:rPr lang="en-US" dirty="0"/>
              <a:t>|)</a:t>
            </a:r>
          </a:p>
          <a:p>
            <a:r>
              <a:rPr lang="en-US" dirty="0"/>
              <a:t>If </a:t>
            </a:r>
            <a:r>
              <a:rPr lang="en-US" dirty="0" err="1"/>
              <a:t>ind.</a:t>
            </a:r>
            <a:r>
              <a:rPr lang="en-US" dirty="0"/>
              <a:t> no problem </a:t>
            </a:r>
            <a:r>
              <a:rPr lang="en-US" dirty="0" err="1"/>
              <a:t>Pr</a:t>
            </a:r>
            <a:r>
              <a:rPr lang="en-US" baseline="-25000" dirty="0" err="1">
                <a:latin typeface="Symbol" charset="2"/>
                <a:ea typeface="Symbol" charset="2"/>
                <a:cs typeface="Symbol" charset="2"/>
              </a:rPr>
              <a:t>m</a:t>
            </a:r>
            <a:r>
              <a:rPr lang="en-US" dirty="0"/>
              <a:t> (|X</a:t>
            </a:r>
            <a:r>
              <a:rPr lang="en-US" baseline="-25000" dirty="0"/>
              <a:t>1</a:t>
            </a:r>
            <a:r>
              <a:rPr lang="en-US" dirty="0"/>
              <a:t>|≥|X</a:t>
            </a:r>
            <a:r>
              <a:rPr lang="en-US" baseline="-25000" dirty="0"/>
              <a:t>2</a:t>
            </a:r>
            <a:r>
              <a:rPr lang="en-US" dirty="0"/>
              <a:t>| </a:t>
            </a:r>
            <a:r>
              <a:rPr lang="en-US" dirty="0">
                <a:solidFill>
                  <a:srgbClr val="FF0000"/>
                </a:solidFill>
              </a:rPr>
              <a:t>|</a:t>
            </a:r>
            <a:r>
              <a:rPr lang="en-US" dirty="0"/>
              <a:t> |X</a:t>
            </a:r>
            <a:r>
              <a:rPr lang="en-US" baseline="-25000" dirty="0"/>
              <a:t>2</a:t>
            </a:r>
            <a:r>
              <a:rPr lang="en-US" dirty="0"/>
              <a:t>|= |x</a:t>
            </a:r>
            <a:r>
              <a:rPr lang="en-US" baseline="-25000" dirty="0"/>
              <a:t>2</a:t>
            </a:r>
            <a:r>
              <a:rPr lang="en-US" dirty="0"/>
              <a:t>| )</a:t>
            </a:r>
          </a:p>
          <a:p>
            <a:pPr marL="0" indent="0">
              <a:buNone/>
            </a:pPr>
            <a:r>
              <a:rPr lang="en-US" dirty="0"/>
              <a:t>This can be viewed as 1</a:t>
            </a:r>
            <a:r>
              <a:rPr lang="en-US" baseline="30000" dirty="0"/>
              <a:t>st</a:t>
            </a:r>
            <a:r>
              <a:rPr lang="en-US" dirty="0"/>
              <a:t> step in model selection with</a:t>
            </a:r>
          </a:p>
          <a:p>
            <a:pPr marL="0" indent="0">
              <a:buNone/>
            </a:pPr>
            <a:r>
              <a:rPr lang="en-US" dirty="0"/>
              <a:t>Conditional inference in the saturated model inference</a:t>
            </a:r>
          </a:p>
          <a:p>
            <a:r>
              <a:rPr lang="en-US" dirty="0"/>
              <a:t>Once model {1} selected one can ask for inference in the selected model i.e., when </a:t>
            </a:r>
            <a:r>
              <a:rPr lang="en-US" dirty="0">
                <a:latin typeface="Symbol" charset="2"/>
                <a:ea typeface="Symbol" charset="2"/>
                <a:cs typeface="Symbol" charset="2"/>
              </a:rPr>
              <a:t>m</a:t>
            </a:r>
            <a:r>
              <a:rPr lang="en-US" baseline="-25000" dirty="0"/>
              <a:t>2</a:t>
            </a:r>
            <a:r>
              <a:rPr lang="en-US" dirty="0"/>
              <a:t>=0</a:t>
            </a:r>
          </a:p>
          <a:p>
            <a:endParaRPr lang="en-US" dirty="0"/>
          </a:p>
          <a:p>
            <a:pPr marL="0" indent="0">
              <a:buNone/>
            </a:pPr>
            <a:r>
              <a:rPr lang="en-US" dirty="0">
                <a:solidFill>
                  <a:schemeClr val="tx1"/>
                </a:solidFill>
              </a:rPr>
              <a:t>		Fithian, Taylor, </a:t>
            </a:r>
            <a:r>
              <a:rPr lang="en-US" dirty="0" err="1">
                <a:solidFill>
                  <a:schemeClr val="tx1"/>
                </a:solidFill>
              </a:rPr>
              <a:t>Tibshirani</a:t>
            </a:r>
            <a:r>
              <a:rPr lang="en-US" dirty="0">
                <a:solidFill>
                  <a:schemeClr val="tx1"/>
                </a:solidFill>
              </a:rPr>
              <a:t> &amp; </a:t>
            </a:r>
            <a:r>
              <a:rPr lang="en-US" dirty="0" err="1">
                <a:solidFill>
                  <a:schemeClr val="tx1"/>
                </a:solidFill>
              </a:rPr>
              <a:t>Tibshirani</a:t>
            </a:r>
            <a:r>
              <a:rPr lang="en-US" dirty="0">
                <a:solidFill>
                  <a:schemeClr val="tx1"/>
                </a:solidFill>
              </a:rPr>
              <a:t> (15+)</a:t>
            </a:r>
          </a:p>
        </p:txBody>
      </p:sp>
    </p:spTree>
    <p:extLst>
      <p:ext uri="{BB962C8B-B14F-4D97-AF65-F5344CB8AC3E}">
        <p14:creationId xmlns:p14="http://schemas.microsoft.com/office/powerpoint/2010/main" val="9756204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13F59-6505-AB45-917C-85A3491FEF09}" type="datetimeFigureOut">
              <a:rPr lang="en-US" smtClean="0"/>
              <a:t>9/1/2018</a:t>
            </a:fld>
            <a:endParaRPr lang="en-US"/>
          </a:p>
        </p:txBody>
      </p:sp>
      <p:sp>
        <p:nvSpPr>
          <p:cNvPr id="3" name="Footer Placeholder 2"/>
          <p:cNvSpPr>
            <a:spLocks noGrp="1"/>
          </p:cNvSpPr>
          <p:nvPr>
            <p:ph type="ftr" sz="quarter" idx="11"/>
          </p:nvPr>
        </p:nvSpPr>
        <p:spPr/>
        <p:txBody>
          <a:bodyPr/>
          <a:lstStyle/>
          <a:p>
            <a:r>
              <a:rPr lang="en-US"/>
              <a:t>11: Conditional CIs</a:t>
            </a:r>
            <a:endParaRPr lang="en-US" dirty="0"/>
          </a:p>
        </p:txBody>
      </p:sp>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457199" y="1063992"/>
            <a:ext cx="7930005" cy="5434343"/>
          </a:xfrm>
          <a:prstGeom prst="rect">
            <a:avLst/>
          </a:prstGeom>
        </p:spPr>
      </p:pic>
    </p:spTree>
    <p:extLst>
      <p:ext uri="{BB962C8B-B14F-4D97-AF65-F5344CB8AC3E}">
        <p14:creationId xmlns:p14="http://schemas.microsoft.com/office/powerpoint/2010/main" val="426079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3138" name="Rectangle 2"/>
          <p:cNvSpPr>
            <a:spLocks noGrp="1" noChangeArrowheads="1"/>
          </p:cNvSpPr>
          <p:nvPr>
            <p:ph type="title"/>
          </p:nvPr>
        </p:nvSpPr>
        <p:spPr>
          <a:xfrm>
            <a:off x="457200" y="457200"/>
            <a:ext cx="8001000" cy="838200"/>
          </a:xfrm>
        </p:spPr>
        <p:txBody>
          <a:bodyPr>
            <a:normAutofit/>
          </a:bodyPr>
          <a:lstStyle/>
          <a:p>
            <a:pPr>
              <a:defRPr/>
            </a:pPr>
            <a:r>
              <a:rPr lang="en-US" sz="3200" dirty="0">
                <a:solidFill>
                  <a:schemeClr val="accent2"/>
                </a:solidFill>
              </a:rPr>
              <a:t>(BH-q, BH-</a:t>
            </a:r>
            <a:r>
              <a:rPr lang="en-US" sz="3200" dirty="0" err="1">
                <a:solidFill>
                  <a:schemeClr val="accent2"/>
                </a:solidFill>
              </a:rPr>
              <a:t>Rq</a:t>
            </a:r>
            <a:r>
              <a:rPr lang="en-US" sz="3200" dirty="0">
                <a:solidFill>
                  <a:schemeClr val="accent2"/>
                </a:solidFill>
              </a:rPr>
              <a:t>/m) - hierarchical testing  </a:t>
            </a:r>
          </a:p>
        </p:txBody>
      </p:sp>
      <mc:AlternateContent xmlns:mc="http://schemas.openxmlformats.org/markup-compatibility/2006" xmlns:a14="http://schemas.microsoft.com/office/drawing/2010/main">
        <mc:Choice Requires="a14">
          <p:sp>
            <p:nvSpPr>
              <p:cNvPr id="1883139" name="Rectangle 3"/>
              <p:cNvSpPr>
                <a:spLocks noGrp="1" noChangeArrowheads="1"/>
              </p:cNvSpPr>
              <p:nvPr>
                <p:ph idx="1"/>
              </p:nvPr>
            </p:nvSpPr>
            <p:spPr>
              <a:xfrm>
                <a:off x="457200" y="1389856"/>
                <a:ext cx="8686800" cy="5391944"/>
              </a:xfrm>
            </p:spPr>
            <p:txBody>
              <a:bodyPr>
                <a:normAutofit fontScale="62500" lnSpcReduction="20000"/>
              </a:bodyPr>
              <a:lstStyle/>
              <a:p>
                <a:pPr marL="0" indent="0">
                  <a:lnSpc>
                    <a:spcPct val="120000"/>
                  </a:lnSpc>
                  <a:buNone/>
                  <a:defRPr/>
                </a:pPr>
                <a:r>
                  <a:rPr lang="en-US" sz="3800" dirty="0">
                    <a:ln>
                      <a:noFill/>
                    </a:ln>
                    <a:latin typeface="Arial" charset="0"/>
                    <a:ea typeface="ＭＳ Ｐゴシック" charset="0"/>
                  </a:rPr>
                  <a:t>Get p</a:t>
                </a:r>
                <a:r>
                  <a:rPr lang="en-US" sz="3800" dirty="0">
                    <a:latin typeface="Arial" charset="0"/>
                    <a:ea typeface="ＭＳ Ｐゴシック" charset="0"/>
                  </a:rPr>
                  <a:t>-</a:t>
                </a:r>
                <a:r>
                  <a:rPr lang="en-US" sz="3800" dirty="0">
                    <a:ln>
                      <a:noFill/>
                    </a:ln>
                    <a:latin typeface="Arial" charset="0"/>
                    <a:ea typeface="ＭＳ Ｐゴシック" charset="0"/>
                  </a:rPr>
                  <a:t>value for the intersection hypothesis </a:t>
                </a:r>
                <a14:m>
                  <m:oMath xmlns:m="http://schemas.openxmlformats.org/officeDocument/2006/math">
                    <m:nary>
                      <m:naryPr>
                        <m:chr m:val="⋂"/>
                        <m:supHide m:val="on"/>
                        <m:ctrlPr>
                          <a:rPr lang="en-US" sz="3800" i="1" smtClean="0">
                            <a:solidFill>
                              <a:schemeClr val="accent2"/>
                            </a:solidFill>
                            <a:latin typeface="Cambria Math" panose="02040503050406030204" pitchFamily="18" charset="0"/>
                            <a:ea typeface="ＭＳ Ｐゴシック" charset="0"/>
                          </a:rPr>
                        </m:ctrlPr>
                      </m:naryPr>
                      <m:sub>
                        <m:r>
                          <m:rPr>
                            <m:brk m:alnAt="7"/>
                          </m:rPr>
                          <a:rPr lang="en-US" sz="3800" i="1">
                            <a:solidFill>
                              <a:schemeClr val="accent2"/>
                            </a:solidFill>
                            <a:latin typeface="Cambria Math" charset="0"/>
                            <a:ea typeface="ＭＳ Ｐゴシック" charset="0"/>
                          </a:rPr>
                          <m:t>𝑗</m:t>
                        </m:r>
                      </m:sub>
                      <m:sup/>
                      <m:e>
                        <m:sSub>
                          <m:sSubPr>
                            <m:ctrlPr>
                              <a:rPr lang="en-US" sz="3800" i="1">
                                <a:solidFill>
                                  <a:schemeClr val="accent2"/>
                                </a:solidFill>
                                <a:latin typeface="Cambria Math" panose="02040503050406030204" pitchFamily="18" charset="0"/>
                                <a:ea typeface="ＭＳ Ｐゴシック" charset="0"/>
                              </a:rPr>
                            </m:ctrlPr>
                          </m:sSubPr>
                          <m:e>
                            <m:r>
                              <a:rPr lang="en-US" sz="3800" i="1">
                                <a:solidFill>
                                  <a:schemeClr val="accent2"/>
                                </a:solidFill>
                                <a:latin typeface="Cambria Math" charset="0"/>
                                <a:ea typeface="ＭＳ Ｐゴシック" charset="0"/>
                              </a:rPr>
                              <m:t>𝐻</m:t>
                            </m:r>
                          </m:e>
                          <m:sub>
                            <m:r>
                              <a:rPr lang="en-US" sz="3800" i="1">
                                <a:solidFill>
                                  <a:schemeClr val="accent2"/>
                                </a:solidFill>
                                <a:latin typeface="Cambria Math" charset="0"/>
                                <a:ea typeface="ＭＳ Ｐゴシック" charset="0"/>
                              </a:rPr>
                              <m:t>𝑖𝑗</m:t>
                            </m:r>
                          </m:sub>
                        </m:sSub>
                      </m:e>
                    </m:nary>
                    <m:r>
                      <a:rPr lang="en-US" sz="3800" i="1">
                        <a:latin typeface="Cambria Math" charset="0"/>
                        <a:ea typeface="ＭＳ Ｐゴシック" charset="0"/>
                      </a:rPr>
                      <m:t> </m:t>
                    </m:r>
                  </m:oMath>
                </a14:m>
                <a:r>
                  <a:rPr lang="en-US" sz="3800" dirty="0">
                    <a:ln>
                      <a:noFill/>
                    </a:ln>
                    <a:latin typeface="Arial" charset="0"/>
                    <a:ea typeface="ＭＳ Ｐゴシック" charset="0"/>
                  </a:rPr>
                  <a:t>in F</a:t>
                </a:r>
                <a:r>
                  <a:rPr lang="en-US" sz="3800" baseline="-25000" dirty="0">
                    <a:ln>
                      <a:noFill/>
                    </a:ln>
                    <a:latin typeface="Arial" charset="0"/>
                    <a:ea typeface="ＭＳ Ｐゴシック" charset="0"/>
                  </a:rPr>
                  <a:t>i</a:t>
                </a:r>
                <a:r>
                  <a:rPr lang="en-US" sz="3800" dirty="0">
                    <a:ln>
                      <a:noFill/>
                    </a:ln>
                    <a:latin typeface="Arial" charset="0"/>
                    <a:ea typeface="ＭＳ Ｐゴシック" charset="0"/>
                  </a:rPr>
                  <a:t> , using </a:t>
                </a:r>
                <a:r>
                  <a:rPr lang="en-US" sz="3800" dirty="0" err="1">
                    <a:ln>
                      <a:noFill/>
                    </a:ln>
                    <a:latin typeface="Arial" charset="0"/>
                    <a:ea typeface="ＭＳ Ｐゴシック" charset="0"/>
                  </a:rPr>
                  <a:t>Simes</a:t>
                </a:r>
                <a:r>
                  <a:rPr lang="en-US" sz="3800" dirty="0">
                    <a:ln>
                      <a:noFill/>
                    </a:ln>
                    <a:latin typeface="Arial" charset="0"/>
                    <a:ea typeface="ＭＳ Ｐゴシック" charset="0"/>
                  </a:rPr>
                  <a:t> test</a:t>
                </a:r>
              </a:p>
              <a:p>
                <a:pPr marL="0" indent="0">
                  <a:lnSpc>
                    <a:spcPct val="120000"/>
                  </a:lnSpc>
                  <a:buNone/>
                  <a:defRPr/>
                </a:pPr>
                <a:r>
                  <a:rPr lang="en-US" sz="3800" dirty="0">
                    <a:latin typeface="Arial" charset="0"/>
                    <a:ea typeface="ＭＳ Ｐゴシック" charset="0"/>
                  </a:rPr>
                  <a:t>		              </a:t>
                </a:r>
                <a:r>
                  <a:rPr lang="en-US" sz="3800" i="1" dirty="0">
                    <a:solidFill>
                      <a:schemeClr val="accent2"/>
                    </a:solidFill>
                    <a:latin typeface="Arial" charset="0"/>
                    <a:ea typeface="ＭＳ Ｐゴシック" charset="0"/>
                  </a:rPr>
                  <a:t>p</a:t>
                </a:r>
                <a:r>
                  <a:rPr lang="en-US" sz="3800" i="1" baseline="-25000" dirty="0">
                    <a:solidFill>
                      <a:schemeClr val="accent2"/>
                    </a:solidFill>
                    <a:latin typeface="Arial" charset="0"/>
                    <a:ea typeface="ＭＳ Ｐゴシック" charset="0"/>
                  </a:rPr>
                  <a:t>i</a:t>
                </a:r>
                <a:r>
                  <a:rPr lang="en-US" sz="3800" i="1" dirty="0">
                    <a:solidFill>
                      <a:schemeClr val="accent2"/>
                    </a:solidFill>
                    <a:latin typeface="Arial" charset="0"/>
                    <a:ea typeface="ＭＳ Ｐゴシック" charset="0"/>
                  </a:rPr>
                  <a:t>=min( p</a:t>
                </a:r>
                <a:r>
                  <a:rPr lang="en-US" sz="3800" i="1" baseline="-25000" dirty="0">
                    <a:solidFill>
                      <a:schemeClr val="accent2"/>
                    </a:solidFill>
                    <a:latin typeface="Arial" charset="0"/>
                    <a:ea typeface="ＭＳ Ｐゴシック" charset="0"/>
                  </a:rPr>
                  <a:t>i(j)</a:t>
                </a:r>
                <a:r>
                  <a:rPr lang="en-US" sz="3800" i="1" dirty="0">
                    <a:solidFill>
                      <a:schemeClr val="accent2"/>
                    </a:solidFill>
                    <a:latin typeface="Arial" charset="0"/>
                    <a:ea typeface="ＭＳ Ｐゴシック" charset="0"/>
                  </a:rPr>
                  <a:t>m</a:t>
                </a:r>
                <a:r>
                  <a:rPr lang="en-US" sz="3800" i="1" baseline="-25000" dirty="0">
                    <a:solidFill>
                      <a:schemeClr val="accent2"/>
                    </a:solidFill>
                    <a:latin typeface="Arial" charset="0"/>
                    <a:ea typeface="ＭＳ Ｐゴシック" charset="0"/>
                  </a:rPr>
                  <a:t>i </a:t>
                </a:r>
                <a:r>
                  <a:rPr lang="en-US" sz="3800" i="1" dirty="0">
                    <a:solidFill>
                      <a:schemeClr val="accent2"/>
                    </a:solidFill>
                    <a:latin typeface="Arial" charset="0"/>
                    <a:ea typeface="ＭＳ Ｐゴシック" charset="0"/>
                  </a:rPr>
                  <a:t>/ j)</a:t>
                </a:r>
              </a:p>
              <a:p>
                <a:pPr marL="0" indent="0">
                  <a:lnSpc>
                    <a:spcPct val="120000"/>
                  </a:lnSpc>
                  <a:buNone/>
                  <a:defRPr/>
                </a:pPr>
                <a:r>
                  <a:rPr lang="en-US" sz="3800" dirty="0">
                    <a:latin typeface="Arial" charset="0"/>
                    <a:ea typeface="ＭＳ Ｐゴシック" charset="0"/>
                  </a:rPr>
                  <a:t>Test the families using BH-q with </a:t>
                </a:r>
                <a:r>
                  <a:rPr lang="en-US" sz="3800" i="1" dirty="0">
                    <a:latin typeface="Arial" charset="0"/>
                    <a:ea typeface="ＭＳ Ｐゴシック" charset="0"/>
                  </a:rPr>
                  <a:t>p</a:t>
                </a:r>
                <a:r>
                  <a:rPr lang="en-US" sz="3800" i="1" baseline="-25000" dirty="0">
                    <a:latin typeface="Arial" charset="0"/>
                    <a:ea typeface="ＭＳ Ｐゴシック" charset="0"/>
                  </a:rPr>
                  <a:t>i</a:t>
                </a:r>
                <a:r>
                  <a:rPr lang="en-US" sz="3800" dirty="0">
                    <a:latin typeface="Arial" charset="0"/>
                    <a:ea typeface="ＭＳ Ｐゴシック" charset="0"/>
                  </a:rPr>
                  <a:t>; select the rejected </a:t>
                </a:r>
                <a:r>
                  <a:rPr lang="en-US" sz="3800" b="1" dirty="0">
                    <a:solidFill>
                      <a:schemeClr val="accent2"/>
                    </a:solidFill>
                    <a:latin typeface="Arial" charset="0"/>
                    <a:ea typeface="ＭＳ Ｐゴシック" charset="0"/>
                  </a:rPr>
                  <a:t>R</a:t>
                </a:r>
                <a:r>
                  <a:rPr lang="en-US" sz="3800" dirty="0">
                    <a:latin typeface="Arial" charset="0"/>
                    <a:ea typeface="ＭＳ Ｐゴシック" charset="0"/>
                  </a:rPr>
                  <a:t>.</a:t>
                </a:r>
              </a:p>
              <a:p>
                <a:pPr marL="0" indent="0">
                  <a:lnSpc>
                    <a:spcPct val="120000"/>
                  </a:lnSpc>
                  <a:buNone/>
                  <a:defRPr/>
                </a:pPr>
                <a:r>
                  <a:rPr lang="en-US" sz="3800" dirty="0">
                    <a:ln>
                      <a:noFill/>
                    </a:ln>
                    <a:latin typeface="Arial" charset="0"/>
                    <a:ea typeface="ＭＳ Ｐゴシック" charset="0"/>
                  </a:rPr>
                  <a:t>Within each selected family use BH at level q*</a:t>
                </a:r>
                <a:r>
                  <a:rPr lang="en-US" sz="3800" dirty="0">
                    <a:ln>
                      <a:noFill/>
                    </a:ln>
                    <a:solidFill>
                      <a:schemeClr val="accent2"/>
                    </a:solidFill>
                    <a:latin typeface="Arial" charset="0"/>
                    <a:ea typeface="ＭＳ Ｐゴシック" charset="0"/>
                  </a:rPr>
                  <a:t>(</a:t>
                </a:r>
                <a:r>
                  <a:rPr lang="en-US" sz="3800" dirty="0">
                    <a:ln>
                      <a:noFill/>
                    </a:ln>
                    <a:latin typeface="Arial" charset="0"/>
                    <a:ea typeface="ＭＳ Ｐゴシック" charset="0"/>
                  </a:rPr>
                  <a:t> </a:t>
                </a:r>
                <a:r>
                  <a:rPr lang="en-US" sz="3800" b="1" dirty="0">
                    <a:ln>
                      <a:noFill/>
                    </a:ln>
                    <a:solidFill>
                      <a:schemeClr val="accent2"/>
                    </a:solidFill>
                    <a:latin typeface="Arial" charset="0"/>
                    <a:ea typeface="ＭＳ Ｐゴシック" charset="0"/>
                  </a:rPr>
                  <a:t>R </a:t>
                </a:r>
                <a:r>
                  <a:rPr lang="en-US" sz="3800" dirty="0">
                    <a:ln>
                      <a:noFill/>
                    </a:ln>
                    <a:solidFill>
                      <a:schemeClr val="accent2"/>
                    </a:solidFill>
                    <a:latin typeface="Arial" charset="0"/>
                    <a:ea typeface="ＭＳ Ｐゴシック" charset="0"/>
                  </a:rPr>
                  <a:t>/ m) </a:t>
                </a:r>
                <a:endParaRPr lang="en-US" sz="3800" dirty="0">
                  <a:ln>
                    <a:noFill/>
                  </a:ln>
                  <a:latin typeface="Arial" charset="0"/>
                  <a:ea typeface="ＭＳ Ｐゴシック" charset="0"/>
                </a:endParaRPr>
              </a:p>
              <a:p>
                <a:pPr>
                  <a:buFontTx/>
                  <a:buNone/>
                  <a:defRPr/>
                </a:pPr>
                <a:r>
                  <a:rPr lang="en-US" sz="3400" dirty="0">
                    <a:ln>
                      <a:noFill/>
                    </a:ln>
                    <a:latin typeface="Arial" charset="0"/>
                  </a:rPr>
                  <a:t>			</a:t>
                </a:r>
              </a:p>
              <a:p>
                <a:pPr>
                  <a:buFontTx/>
                  <a:buNone/>
                  <a:defRPr/>
                </a:pPr>
                <a:endParaRPr lang="en-US" dirty="0">
                  <a:ln>
                    <a:noFill/>
                  </a:ln>
                  <a:latin typeface="Arial" charset="0"/>
                </a:endParaRPr>
              </a:p>
              <a:p>
                <a:pPr>
                  <a:buFontTx/>
                  <a:buNone/>
                  <a:defRPr/>
                </a:pPr>
                <a:r>
                  <a:rPr lang="en-US" dirty="0">
                    <a:ln>
                      <a:noFill/>
                    </a:ln>
                    <a:latin typeface="Arial" charset="0"/>
                  </a:rPr>
                  <a:t>(1)			</a:t>
                </a:r>
              </a:p>
              <a:p>
                <a:pPr>
                  <a:buFontTx/>
                  <a:buNone/>
                  <a:defRPr/>
                </a:pPr>
                <a:r>
                  <a:rPr lang="en-US" dirty="0">
                    <a:ln>
                      <a:noFill/>
                    </a:ln>
                    <a:latin typeface="Arial" charset="0"/>
                  </a:rPr>
                  <a:t>							 </a:t>
                </a:r>
              </a:p>
              <a:p>
                <a:pPr>
                  <a:buFontTx/>
                  <a:buNone/>
                  <a:defRPr/>
                </a:pPr>
                <a:r>
                  <a:rPr lang="en-US" sz="3400" dirty="0">
                    <a:ln>
                      <a:noFill/>
                    </a:ln>
                    <a:latin typeface="Arial" charset="0"/>
                  </a:rPr>
                  <a:t>(2) FDR  ≤ q across families;    </a:t>
                </a:r>
              </a:p>
              <a:p>
                <a:pPr>
                  <a:lnSpc>
                    <a:spcPct val="120000"/>
                  </a:lnSpc>
                  <a:buFontTx/>
                  <a:buNone/>
                  <a:defRPr/>
                </a:pPr>
                <a:r>
                  <a:rPr lang="en-US" sz="3100" dirty="0">
                    <a:ln>
                      <a:noFill/>
                    </a:ln>
                    <a:latin typeface="Arial" charset="0"/>
                  </a:rPr>
                  <a:t>			</a:t>
                </a:r>
                <a:r>
                  <a:rPr lang="en-US" sz="1600" dirty="0">
                    <a:latin typeface="Arial" charset="0"/>
                  </a:rPr>
                  <a:t>                             		 							</a:t>
                </a:r>
                <a:r>
                  <a:rPr lang="en-US" dirty="0">
                    <a:latin typeface="Arial" charset="0"/>
                  </a:rPr>
                  <a:t>YB &amp; </a:t>
                </a:r>
                <a:r>
                  <a:rPr lang="en-US" dirty="0" err="1">
                    <a:latin typeface="Arial" charset="0"/>
                  </a:rPr>
                  <a:t>Bogomolov</a:t>
                </a:r>
                <a:r>
                  <a:rPr lang="en-US" dirty="0">
                    <a:latin typeface="Arial" charset="0"/>
                  </a:rPr>
                  <a:t> ‘14</a:t>
                </a:r>
                <a:endParaRPr lang="en-US" dirty="0"/>
              </a:p>
              <a:p>
                <a:pPr>
                  <a:lnSpc>
                    <a:spcPct val="120000"/>
                  </a:lnSpc>
                  <a:buNone/>
                  <a:defRPr/>
                </a:pPr>
                <a:r>
                  <a:rPr lang="en-US" dirty="0" err="1"/>
                  <a:t>eQTL</a:t>
                </a:r>
                <a:r>
                  <a:rPr lang="en-US" dirty="0"/>
                  <a:t>: The </a:t>
                </a:r>
                <a:r>
                  <a:rPr lang="en-US" dirty="0" err="1"/>
                  <a:t>TreeQTL</a:t>
                </a:r>
                <a:r>
                  <a:rPr lang="en-US" dirty="0"/>
                  <a:t> application </a:t>
                </a:r>
                <a:r>
                  <a:rPr lang="en-US" dirty="0">
                    <a:latin typeface="Arial" charset="0"/>
                  </a:rPr>
                  <a:t>	</a:t>
                </a:r>
                <a:r>
                  <a:rPr lang="en-US" dirty="0"/>
                  <a:t> </a:t>
                </a:r>
              </a:p>
              <a:p>
                <a:pPr>
                  <a:lnSpc>
                    <a:spcPct val="120000"/>
                  </a:lnSpc>
                  <a:buNone/>
                  <a:defRPr/>
                </a:pPr>
                <a:r>
                  <a:rPr lang="en-US" dirty="0"/>
                  <a:t>		Peterson, </a:t>
                </a:r>
                <a:r>
                  <a:rPr lang="en-US" dirty="0" err="1"/>
                  <a:t>Bogomolov</a:t>
                </a:r>
                <a:r>
                  <a:rPr lang="en-US" dirty="0"/>
                  <a:t>, YB &amp; </a:t>
                </a:r>
                <a:r>
                  <a:rPr lang="en-US" dirty="0" err="1"/>
                  <a:t>Sabatti</a:t>
                </a:r>
                <a:r>
                  <a:rPr lang="en-US" dirty="0"/>
                  <a:t> (</a:t>
                </a:r>
                <a:r>
                  <a:rPr lang="mr-IN" dirty="0"/>
                  <a:t>’</a:t>
                </a:r>
                <a:r>
                  <a:rPr lang="en-US" dirty="0"/>
                  <a:t>16; R Software: </a:t>
                </a:r>
                <a:r>
                  <a:rPr lang="en-US" dirty="0" err="1"/>
                  <a:t>TreeQTL</a:t>
                </a:r>
                <a:r>
                  <a:rPr lang="en-US" dirty="0"/>
                  <a:t> </a:t>
                </a:r>
                <a:r>
                  <a:rPr lang="mr-IN" dirty="0"/>
                  <a:t>’</a:t>
                </a:r>
                <a:r>
                  <a:rPr lang="en-US" dirty="0"/>
                  <a:t>16)</a:t>
                </a:r>
                <a:endParaRPr lang="en-US" dirty="0">
                  <a:latin typeface="Arial" charset="0"/>
                </a:endParaRPr>
              </a:p>
            </p:txBody>
          </p:sp>
        </mc:Choice>
        <mc:Fallback xmlns="">
          <p:sp>
            <p:nvSpPr>
              <p:cNvPr id="1883139" name="Rectangle 3"/>
              <p:cNvSpPr>
                <a:spLocks noGrp="1" noRot="1" noChangeAspect="1" noMove="1" noResize="1" noEditPoints="1" noAdjustHandles="1" noChangeArrowheads="1" noChangeShapeType="1" noTextEdit="1"/>
              </p:cNvSpPr>
              <p:nvPr>
                <p:ph idx="1"/>
              </p:nvPr>
            </p:nvSpPr>
            <p:spPr>
              <a:xfrm>
                <a:off x="457200" y="1389856"/>
                <a:ext cx="8686800" cy="5391944"/>
              </a:xfrm>
              <a:blipFill>
                <a:blip r:embed="rId3"/>
                <a:stretch>
                  <a:fillRect l="-1170" t="-79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2286000" y="3962400"/>
                <a:ext cx="3380508" cy="637097"/>
              </a:xfrm>
              <a:prstGeom prst="rect">
                <a:avLst/>
              </a:prstGeom>
              <a:noFill/>
            </p:spPr>
            <p:txBody>
              <a:bodyPr wrap="square" lIns="0" tIns="0" rIns="0" bIns="0" rtlCol="0">
                <a:spAutoFit/>
              </a:bodyPr>
              <a:lstStyle/>
              <a:p>
                <a14:m>
                  <m:oMath xmlns:m="http://schemas.openxmlformats.org/officeDocument/2006/math">
                    <m:r>
                      <a:rPr lang="en-US" sz="2400" b="0" i="1" smtClean="0">
                        <a:latin typeface="Cambria Math" charset="0"/>
                      </a:rPr>
                      <m:t>𝐸</m:t>
                    </m:r>
                    <m:d>
                      <m:dPr>
                        <m:ctrlPr>
                          <a:rPr lang="mr-IN" sz="2400" b="0" i="1" smtClean="0">
                            <a:latin typeface="Cambria Math" panose="02040503050406030204" pitchFamily="18" charset="0"/>
                          </a:rPr>
                        </m:ctrlPr>
                      </m:dPr>
                      <m:e>
                        <m:f>
                          <m:fPr>
                            <m:ctrlPr>
                              <a:rPr lang="mr-IN" sz="2400" b="0" i="1" smtClean="0">
                                <a:latin typeface="Cambria Math" panose="02040503050406030204" pitchFamily="18" charset="0"/>
                              </a:rPr>
                            </m:ctrlPr>
                          </m:fPr>
                          <m:num>
                            <m:nary>
                              <m:naryPr>
                                <m:chr m:val="∑"/>
                                <m:supHide m:val="on"/>
                                <m:ctrlPr>
                                  <a:rPr lang="mr-IN" sz="2400" b="0" i="1" smtClean="0">
                                    <a:latin typeface="Cambria Math" panose="02040503050406030204" pitchFamily="18" charset="0"/>
                                  </a:rPr>
                                </m:ctrlPr>
                              </m:naryPr>
                              <m:sub>
                                <m:r>
                                  <m:rPr>
                                    <m:brk m:alnAt="7"/>
                                  </m:rPr>
                                  <a:rPr lang="en-US" sz="2400" b="0" i="1" smtClean="0">
                                    <a:latin typeface="Cambria Math" charset="0"/>
                                  </a:rPr>
                                  <m:t>𝑖</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𝑆</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𝑃</m:t>
                                </m:r>
                                <m:r>
                                  <a:rPr lang="en-US" sz="2400" b="0" i="1" smtClean="0">
                                    <a:latin typeface="Cambria Math" charset="0"/>
                                    <a:ea typeface="Cambria Math" charset="0"/>
                                    <a:cs typeface="Cambria Math" charset="0"/>
                                  </a:rPr>
                                  <m:t>)</m:t>
                                </m:r>
                              </m:sub>
                              <m:sup/>
                              <m:e>
                                <m:sSub>
                                  <m:sSubPr>
                                    <m:ctrlPr>
                                      <a:rPr lang="en-US" sz="2400" b="0" i="1" smtClean="0">
                                        <a:latin typeface="Cambria Math" panose="02040503050406030204" pitchFamily="18" charset="0"/>
                                      </a:rPr>
                                    </m:ctrlPr>
                                  </m:sSubPr>
                                  <m:e>
                                    <m:r>
                                      <a:rPr lang="en-US" sz="2400" b="0" i="1" smtClean="0">
                                        <a:latin typeface="Cambria Math" charset="0"/>
                                      </a:rPr>
                                      <m:t>𝑄</m:t>
                                    </m:r>
                                  </m:e>
                                  <m:sub>
                                    <m:r>
                                      <a:rPr lang="en-US" sz="2400" b="0" i="1" smtClean="0">
                                        <a:latin typeface="Cambria Math" charset="0"/>
                                      </a:rPr>
                                      <m:t>𝑖</m:t>
                                    </m:r>
                                  </m:sub>
                                </m:sSub>
                              </m:e>
                            </m:nary>
                          </m:num>
                          <m:den>
                            <m:r>
                              <a:rPr lang="en-US" sz="2400" b="0" i="1" smtClean="0">
                                <a:latin typeface="Cambria Math" charset="0"/>
                              </a:rPr>
                              <m:t>|</m:t>
                            </m:r>
                            <m:r>
                              <a:rPr lang="en-US" sz="2400" b="0" i="1" smtClean="0">
                                <a:latin typeface="Cambria Math" charset="0"/>
                              </a:rPr>
                              <m:t>𝑆</m:t>
                            </m:r>
                            <m:d>
                              <m:dPr>
                                <m:ctrlPr>
                                  <a:rPr lang="en-US" sz="2400" b="0" i="1" smtClean="0">
                                    <a:latin typeface="Cambria Math" panose="02040503050406030204" pitchFamily="18" charset="0"/>
                                  </a:rPr>
                                </m:ctrlPr>
                              </m:dPr>
                              <m:e>
                                <m:r>
                                  <a:rPr lang="en-US" sz="2400" b="0" i="1" smtClean="0">
                                    <a:latin typeface="Cambria Math" charset="0"/>
                                  </a:rPr>
                                  <m:t>𝑃</m:t>
                                </m:r>
                              </m:e>
                            </m:d>
                            <m:r>
                              <a:rPr lang="en-US" sz="2400" b="0" i="1" smtClean="0">
                                <a:latin typeface="Cambria Math" charset="0"/>
                              </a:rPr>
                              <m:t>|</m:t>
                            </m:r>
                          </m:den>
                        </m:f>
                      </m:e>
                    </m:d>
                  </m:oMath>
                </a14:m>
                <a:r>
                  <a:rPr lang="en-US" sz="2400" dirty="0"/>
                  <a:t>=</a:t>
                </a:r>
                <a14:m>
                  <m:oMath xmlns:m="http://schemas.openxmlformats.org/officeDocument/2006/math">
                    <m:f>
                      <m:fPr>
                        <m:ctrlPr>
                          <a:rPr lang="mr-IN" sz="2400" i="1" smtClean="0">
                            <a:latin typeface="Cambria Math" panose="02040503050406030204" pitchFamily="18" charset="0"/>
                          </a:rPr>
                        </m:ctrlPr>
                      </m:fPr>
                      <m:num>
                        <m:r>
                          <a:rPr lang="en-US" sz="2400" b="0" i="1" smtClean="0">
                            <a:latin typeface="Cambria Math" charset="0"/>
                          </a:rPr>
                          <m:t>𝑞</m:t>
                        </m:r>
                      </m:num>
                      <m:den>
                        <m:r>
                          <a:rPr lang="en-US" sz="2400" b="0" i="1" smtClean="0">
                            <a:latin typeface="Cambria Math" charset="0"/>
                          </a:rPr>
                          <m:t>𝑚</m:t>
                        </m:r>
                      </m:den>
                    </m:f>
                    <m:nary>
                      <m:naryPr>
                        <m:chr m:val="∑"/>
                        <m:supHide m:val="on"/>
                        <m:ctrlPr>
                          <a:rPr lang="mr-IN" sz="2400" i="1" smtClean="0">
                            <a:latin typeface="Cambria Math" panose="02040503050406030204" pitchFamily="18" charset="0"/>
                          </a:rPr>
                        </m:ctrlPr>
                      </m:naryPr>
                      <m:sub>
                        <m:r>
                          <m:rPr>
                            <m:brk m:alnAt="7"/>
                          </m:rPr>
                          <a:rPr lang="en-US" sz="2400" b="0" i="1" smtClean="0">
                            <a:latin typeface="Cambria Math" charset="0"/>
                          </a:rPr>
                          <m:t>𝑖</m:t>
                        </m:r>
                      </m:sub>
                      <m:sup/>
                      <m:e>
                        <m:f>
                          <m:fPr>
                            <m:ctrlPr>
                              <a:rPr lang="mr-IN" sz="2400" i="1" smtClean="0">
                                <a:latin typeface="Cambria Math" panose="02040503050406030204" pitchFamily="18" charset="0"/>
                              </a:rPr>
                            </m:ctrlPr>
                          </m:fPr>
                          <m:num>
                            <m:sSub>
                              <m:sSubPr>
                                <m:ctrlPr>
                                  <a:rPr lang="en-US" sz="2400" i="1" smtClean="0">
                                    <a:latin typeface="Cambria Math" panose="02040503050406030204" pitchFamily="18" charset="0"/>
                                  </a:rPr>
                                </m:ctrlPr>
                              </m:sSubPr>
                              <m:e>
                                <m:r>
                                  <a:rPr lang="en-US" sz="2400" b="0" i="1" smtClean="0">
                                    <a:latin typeface="Cambria Math" charset="0"/>
                                  </a:rPr>
                                  <m:t>𝑚</m:t>
                                </m:r>
                              </m:e>
                              <m:sub>
                                <m:r>
                                  <a:rPr lang="en-US" sz="2400" b="0" i="1" smtClean="0">
                                    <a:latin typeface="Cambria Math" charset="0"/>
                                  </a:rPr>
                                  <m:t>0</m:t>
                                </m:r>
                                <m:r>
                                  <a:rPr lang="en-US" sz="2400" b="0" i="1" smtClean="0">
                                    <a:latin typeface="Cambria Math" charset="0"/>
                                  </a:rPr>
                                  <m:t>𝑖</m:t>
                                </m:r>
                              </m:sub>
                            </m:sSub>
                          </m:num>
                          <m:den>
                            <m:sSub>
                              <m:sSubPr>
                                <m:ctrlPr>
                                  <a:rPr lang="en-US" sz="2400" i="1" smtClean="0">
                                    <a:latin typeface="Cambria Math" panose="02040503050406030204" pitchFamily="18" charset="0"/>
                                  </a:rPr>
                                </m:ctrlPr>
                              </m:sSubPr>
                              <m:e>
                                <m:r>
                                  <a:rPr lang="en-US" sz="2400" b="0" i="1" smtClean="0">
                                    <a:latin typeface="Cambria Math" charset="0"/>
                                  </a:rPr>
                                  <m:t>𝑚</m:t>
                                </m:r>
                              </m:e>
                              <m:sub>
                                <m:r>
                                  <a:rPr lang="en-US" sz="2400" b="0" i="1" smtClean="0">
                                    <a:latin typeface="Cambria Math" charset="0"/>
                                  </a:rPr>
                                  <m:t>𝑖</m:t>
                                </m:r>
                              </m:sub>
                            </m:sSub>
                          </m:den>
                        </m:f>
                        <m:r>
                          <a:rPr lang="en-US" sz="2400" b="0" i="1" smtClean="0">
                            <a:latin typeface="Cambria Math" charset="0"/>
                          </a:rPr>
                          <m:t>≤</m:t>
                        </m:r>
                        <m:r>
                          <a:rPr lang="en-US" sz="2400" b="0" i="1" smtClean="0">
                            <a:latin typeface="Cambria Math" charset="0"/>
                          </a:rPr>
                          <m:t>𝑞</m:t>
                        </m:r>
                      </m:e>
                    </m:nary>
                  </m:oMath>
                </a14:m>
                <a:endParaRPr lang="en-US" sz="2400" dirty="0"/>
              </a:p>
            </p:txBody>
          </p:sp>
        </mc:Choice>
        <mc:Fallback xmlns="">
          <p:sp>
            <p:nvSpPr>
              <p:cNvPr id="2" name="TextBox 1"/>
              <p:cNvSpPr txBox="1">
                <a:spLocks noRot="1" noChangeAspect="1" noMove="1" noResize="1" noEditPoints="1" noAdjustHandles="1" noChangeArrowheads="1" noChangeShapeType="1" noTextEdit="1"/>
              </p:cNvSpPr>
              <p:nvPr/>
            </p:nvSpPr>
            <p:spPr>
              <a:xfrm>
                <a:off x="2286000" y="3962400"/>
                <a:ext cx="3380508" cy="637097"/>
              </a:xfrm>
              <a:prstGeom prst="rect">
                <a:avLst/>
              </a:prstGeom>
              <a:blipFill>
                <a:blip r:embed="rId4"/>
                <a:stretch>
                  <a:fillRect l="-3383" t="-80000" r="-1128" b="-130000"/>
                </a:stretch>
              </a:blipFill>
            </p:spPr>
            <p:txBody>
              <a:bodyPr/>
              <a:lstStyle/>
              <a:p>
                <a:r>
                  <a:rPr lang="en-US">
                    <a:noFill/>
                  </a:rPr>
                  <a:t> </a:t>
                </a:r>
              </a:p>
            </p:txBody>
          </p:sp>
        </mc:Fallback>
      </mc:AlternateContent>
    </p:spTree>
    <p:extLst>
      <p:ext uri="{BB962C8B-B14F-4D97-AF65-F5344CB8AC3E}">
        <p14:creationId xmlns:p14="http://schemas.microsoft.com/office/powerpoint/2010/main" val="385349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31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8313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8313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8313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8313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8313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8313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83139">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83139">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8313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13F59-6505-AB45-917C-85A3491FEF09}" type="datetimeFigureOut">
              <a:rPr lang="en-US" smtClean="0"/>
              <a:t>9/1/2018</a:t>
            </a:fld>
            <a:endParaRPr lang="en-US"/>
          </a:p>
        </p:txBody>
      </p:sp>
      <p:sp>
        <p:nvSpPr>
          <p:cNvPr id="3" name="Footer Placeholder 2"/>
          <p:cNvSpPr>
            <a:spLocks noGrp="1"/>
          </p:cNvSpPr>
          <p:nvPr>
            <p:ph type="ftr" sz="quarter" idx="11"/>
          </p:nvPr>
        </p:nvSpPr>
        <p:spPr/>
        <p:txBody>
          <a:bodyPr/>
          <a:lstStyle/>
          <a:p>
            <a:r>
              <a:rPr lang="en-US"/>
              <a:t>11: Conditional CIs</a:t>
            </a:r>
            <a:endParaRPr lang="en-US" dirty="0"/>
          </a:p>
        </p:txBody>
      </p:sp>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162050" y="1458119"/>
            <a:ext cx="6819900" cy="3632200"/>
          </a:xfrm>
          <a:prstGeom prst="rect">
            <a:avLst/>
          </a:prstGeom>
        </p:spPr>
      </p:pic>
      <p:sp>
        <p:nvSpPr>
          <p:cNvPr id="7" name="TextBox 6"/>
          <p:cNvSpPr txBox="1"/>
          <p:nvPr/>
        </p:nvSpPr>
        <p:spPr>
          <a:xfrm>
            <a:off x="457200" y="5197404"/>
            <a:ext cx="8122736" cy="1569660"/>
          </a:xfrm>
          <a:prstGeom prst="rect">
            <a:avLst/>
          </a:prstGeom>
          <a:noFill/>
        </p:spPr>
        <p:txBody>
          <a:bodyPr wrap="none" rtlCol="0">
            <a:spAutoFit/>
          </a:bodyPr>
          <a:lstStyle/>
          <a:p>
            <a:r>
              <a:rPr lang="en-US" sz="2400" dirty="0">
                <a:solidFill>
                  <a:schemeClr val="accent2"/>
                </a:solidFill>
              </a:rPr>
              <a:t>But what happens under dependence?</a:t>
            </a:r>
          </a:p>
          <a:p>
            <a:r>
              <a:rPr lang="en-US" sz="2400" dirty="0">
                <a:solidFill>
                  <a:schemeClr val="accent2"/>
                </a:solidFill>
              </a:rPr>
              <a:t>Condition on the perpendicular to the projection of </a:t>
            </a:r>
            <a:r>
              <a:rPr lang="en-US" sz="2400" b="1" dirty="0">
                <a:solidFill>
                  <a:schemeClr val="accent2"/>
                </a:solidFill>
              </a:rPr>
              <a:t>X </a:t>
            </a:r>
            <a:r>
              <a:rPr lang="en-US" sz="2400" dirty="0">
                <a:solidFill>
                  <a:schemeClr val="accent2"/>
                </a:solidFill>
              </a:rPr>
              <a:t>on X</a:t>
            </a:r>
            <a:r>
              <a:rPr lang="en-US" sz="2400" baseline="-25000" dirty="0">
                <a:solidFill>
                  <a:schemeClr val="accent2"/>
                </a:solidFill>
              </a:rPr>
              <a:t>1</a:t>
            </a:r>
          </a:p>
          <a:p>
            <a:r>
              <a:rPr lang="en-US" sz="2400" dirty="0">
                <a:solidFill>
                  <a:schemeClr val="accent2"/>
                </a:solidFill>
              </a:rPr>
              <a:t>i.e. condition on the residual vector </a:t>
            </a:r>
          </a:p>
          <a:p>
            <a:r>
              <a:rPr lang="en-US" sz="2400" dirty="0">
                <a:solidFill>
                  <a:schemeClr val="accent2"/>
                </a:solidFill>
              </a:rPr>
              <a:t>	after regressing X</a:t>
            </a:r>
            <a:r>
              <a:rPr lang="en-US" sz="2400" baseline="-25000" dirty="0">
                <a:solidFill>
                  <a:schemeClr val="accent2"/>
                </a:solidFill>
              </a:rPr>
              <a:t>1</a:t>
            </a:r>
            <a:r>
              <a:rPr lang="en-US" sz="2400" dirty="0">
                <a:solidFill>
                  <a:schemeClr val="accent2"/>
                </a:solidFill>
              </a:rPr>
              <a:t> on the others.</a:t>
            </a:r>
          </a:p>
        </p:txBody>
      </p:sp>
    </p:spTree>
    <p:extLst>
      <p:ext uri="{BB962C8B-B14F-4D97-AF65-F5344CB8AC3E}">
        <p14:creationId xmlns:p14="http://schemas.microsoft.com/office/powerpoint/2010/main" val="14065177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13F59-6505-AB45-917C-85A3491FEF09}" type="datetimeFigureOut">
              <a:rPr lang="en-US" smtClean="0"/>
              <a:t>9/1/2018</a:t>
            </a:fld>
            <a:endParaRPr lang="en-US"/>
          </a:p>
        </p:txBody>
      </p:sp>
      <p:sp>
        <p:nvSpPr>
          <p:cNvPr id="3" name="Footer Placeholder 2"/>
          <p:cNvSpPr>
            <a:spLocks noGrp="1"/>
          </p:cNvSpPr>
          <p:nvPr>
            <p:ph type="ftr" sz="quarter" idx="11"/>
          </p:nvPr>
        </p:nvSpPr>
        <p:spPr/>
        <p:txBody>
          <a:bodyPr/>
          <a:lstStyle/>
          <a:p>
            <a:r>
              <a:rPr lang="en-US"/>
              <a:t>11: Conditional CIs</a:t>
            </a:r>
            <a:endParaRPr lang="en-US" dirty="0"/>
          </a:p>
        </p:txBody>
      </p:sp>
      <p:sp>
        <p:nvSpPr>
          <p:cNvPr id="4" name="Title 3"/>
          <p:cNvSpPr>
            <a:spLocks noGrp="1"/>
          </p:cNvSpPr>
          <p:nvPr>
            <p:ph type="title"/>
          </p:nvPr>
        </p:nvSpPr>
        <p:spPr/>
        <p:txBody>
          <a:bodyPr/>
          <a:lstStyle/>
          <a:p>
            <a:r>
              <a:rPr lang="en-US" dirty="0"/>
              <a:t>Inference on bumps</a:t>
            </a:r>
          </a:p>
        </p:txBody>
      </p:sp>
      <p:sp>
        <p:nvSpPr>
          <p:cNvPr id="5" name="Content Placeholder 4"/>
          <p:cNvSpPr>
            <a:spLocks noGrp="1"/>
          </p:cNvSpPr>
          <p:nvPr>
            <p:ph idx="1"/>
          </p:nvPr>
        </p:nvSpPr>
        <p:spPr>
          <a:xfrm>
            <a:off x="457200" y="1222375"/>
            <a:ext cx="8229600" cy="5259388"/>
          </a:xfrm>
        </p:spPr>
        <p:txBody>
          <a:bodyPr/>
          <a:lstStyle/>
          <a:p>
            <a:pPr marL="0" indent="0">
              <a:buNone/>
            </a:pPr>
            <a:r>
              <a:rPr lang="en-US" dirty="0"/>
              <a:t> 				</a:t>
            </a:r>
            <a:r>
              <a:rPr lang="en-US" sz="1800" dirty="0" err="1">
                <a:solidFill>
                  <a:schemeClr val="accent2"/>
                </a:solidFill>
              </a:rPr>
              <a:t>Benjamini</a:t>
            </a:r>
            <a:r>
              <a:rPr lang="en-US" sz="1800" dirty="0">
                <a:solidFill>
                  <a:schemeClr val="accent2"/>
                </a:solidFill>
              </a:rPr>
              <a:t> Yuval, Taylor &amp; </a:t>
            </a:r>
            <a:r>
              <a:rPr lang="en-US" sz="1800" dirty="0" err="1">
                <a:solidFill>
                  <a:schemeClr val="accent2"/>
                </a:solidFill>
              </a:rPr>
              <a:t>Irrizari</a:t>
            </a:r>
            <a:r>
              <a:rPr lang="en-US" sz="1800" dirty="0">
                <a:solidFill>
                  <a:schemeClr val="accent2"/>
                </a:solidFill>
              </a:rPr>
              <a:t> (‘18)</a:t>
            </a:r>
          </a:p>
        </p:txBody>
      </p:sp>
      <p:pic>
        <p:nvPicPr>
          <p:cNvPr id="6" name="Picture 5"/>
          <p:cNvPicPr>
            <a:picLocks noChangeAspect="1"/>
          </p:cNvPicPr>
          <p:nvPr/>
        </p:nvPicPr>
        <p:blipFill>
          <a:blip r:embed="rId2"/>
          <a:stretch>
            <a:fillRect/>
          </a:stretch>
        </p:blipFill>
        <p:spPr>
          <a:xfrm>
            <a:off x="203200" y="2363724"/>
            <a:ext cx="8737600" cy="3886200"/>
          </a:xfrm>
          <a:prstGeom prst="rect">
            <a:avLst/>
          </a:prstGeom>
        </p:spPr>
      </p:pic>
    </p:spTree>
    <p:extLst>
      <p:ext uri="{BB962C8B-B14F-4D97-AF65-F5344CB8AC3E}">
        <p14:creationId xmlns:p14="http://schemas.microsoft.com/office/powerpoint/2010/main" val="13779474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13F59-6505-AB45-917C-85A3491FEF09}" type="datetimeFigureOut">
              <a:rPr lang="en-US" smtClean="0"/>
              <a:t>9/1/2018</a:t>
            </a:fld>
            <a:endParaRPr lang="en-US"/>
          </a:p>
        </p:txBody>
      </p:sp>
      <p:sp>
        <p:nvSpPr>
          <p:cNvPr id="3" name="Footer Placeholder 2"/>
          <p:cNvSpPr>
            <a:spLocks noGrp="1"/>
          </p:cNvSpPr>
          <p:nvPr>
            <p:ph type="ftr" sz="quarter" idx="11"/>
          </p:nvPr>
        </p:nvSpPr>
        <p:spPr/>
        <p:txBody>
          <a:bodyPr/>
          <a:lstStyle/>
          <a:p>
            <a:r>
              <a:rPr lang="en-US"/>
              <a:t>11: Conditional CIs</a:t>
            </a:r>
            <a:endParaRPr lang="en-US" dirty="0"/>
          </a:p>
        </p:txBody>
      </p:sp>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416367" y="1254125"/>
            <a:ext cx="6311265" cy="5259388"/>
          </a:xfrm>
          <a:prstGeom prst="rect">
            <a:avLst/>
          </a:prstGeom>
        </p:spPr>
      </p:pic>
    </p:spTree>
    <p:extLst>
      <p:ext uri="{BB962C8B-B14F-4D97-AF65-F5344CB8AC3E}">
        <p14:creationId xmlns:p14="http://schemas.microsoft.com/office/powerpoint/2010/main" val="276307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13F59-6505-AB45-917C-85A3491FEF09}" type="datetimeFigureOut">
              <a:rPr lang="en-US" smtClean="0"/>
              <a:t>9/1/2018</a:t>
            </a:fld>
            <a:endParaRPr lang="en-US"/>
          </a:p>
        </p:txBody>
      </p:sp>
      <p:sp>
        <p:nvSpPr>
          <p:cNvPr id="3" name="Footer Placeholder 2"/>
          <p:cNvSpPr>
            <a:spLocks noGrp="1"/>
          </p:cNvSpPr>
          <p:nvPr>
            <p:ph type="ftr" sz="quarter" idx="11"/>
          </p:nvPr>
        </p:nvSpPr>
        <p:spPr/>
        <p:txBody>
          <a:bodyPr/>
          <a:lstStyle/>
          <a:p>
            <a:r>
              <a:rPr lang="en-US"/>
              <a:t>11: Conditional CIs</a:t>
            </a:r>
            <a:endParaRPr lang="en-US" dirty="0"/>
          </a:p>
        </p:txBody>
      </p:sp>
      <p:sp>
        <p:nvSpPr>
          <p:cNvPr id="4" name="Title 3"/>
          <p:cNvSpPr>
            <a:spLocks noGrp="1"/>
          </p:cNvSpPr>
          <p:nvPr>
            <p:ph type="title"/>
          </p:nvPr>
        </p:nvSpPr>
        <p:spPr/>
        <p:txBody>
          <a:bodyPr/>
          <a:lstStyle/>
          <a:p>
            <a:r>
              <a:rPr lang="en-US" dirty="0"/>
              <a:t>Selective inference for Lasso  (conditional)</a:t>
            </a:r>
          </a:p>
        </p:txBody>
      </p:sp>
      <p:pic>
        <p:nvPicPr>
          <p:cNvPr id="6" name="Content Placeholder 5"/>
          <p:cNvPicPr>
            <a:picLocks noGrp="1" noChangeAspect="1"/>
          </p:cNvPicPr>
          <p:nvPr>
            <p:ph idx="1"/>
          </p:nvPr>
        </p:nvPicPr>
        <p:blipFill>
          <a:blip r:embed="rId2"/>
          <a:stretch>
            <a:fillRect/>
          </a:stretch>
        </p:blipFill>
        <p:spPr>
          <a:xfrm>
            <a:off x="1067398" y="1254125"/>
            <a:ext cx="7009203" cy="5259388"/>
          </a:xfrm>
          <a:prstGeom prst="rect">
            <a:avLst/>
          </a:prstGeom>
        </p:spPr>
      </p:pic>
      <p:sp>
        <p:nvSpPr>
          <p:cNvPr id="7" name="TextBox 6"/>
          <p:cNvSpPr txBox="1"/>
          <p:nvPr/>
        </p:nvSpPr>
        <p:spPr>
          <a:xfrm>
            <a:off x="5684760" y="1269492"/>
            <a:ext cx="3065968" cy="369332"/>
          </a:xfrm>
          <a:prstGeom prst="rect">
            <a:avLst/>
          </a:prstGeom>
          <a:noFill/>
        </p:spPr>
        <p:txBody>
          <a:bodyPr wrap="none" rtlCol="0">
            <a:spAutoFit/>
          </a:bodyPr>
          <a:lstStyle/>
          <a:p>
            <a:r>
              <a:rPr lang="en-US" dirty="0"/>
              <a:t>Lee, Sun, Sun &amp; Taylor (‘14)</a:t>
            </a:r>
          </a:p>
        </p:txBody>
      </p:sp>
      <p:sp>
        <p:nvSpPr>
          <p:cNvPr id="8" name="TextBox 7"/>
          <p:cNvSpPr txBox="1"/>
          <p:nvPr/>
        </p:nvSpPr>
        <p:spPr>
          <a:xfrm>
            <a:off x="1257355" y="4486656"/>
            <a:ext cx="2095445" cy="369332"/>
          </a:xfrm>
          <a:prstGeom prst="rect">
            <a:avLst/>
          </a:prstGeom>
          <a:noFill/>
        </p:spPr>
        <p:txBody>
          <a:bodyPr wrap="none" rtlCol="0">
            <a:spAutoFit/>
          </a:bodyPr>
          <a:lstStyle/>
          <a:p>
            <a:r>
              <a:rPr lang="en-US" dirty="0"/>
              <a:t>Goal: CI covering  </a:t>
            </a:r>
          </a:p>
        </p:txBody>
      </p:sp>
      <mc:AlternateContent xmlns:mc="http://schemas.openxmlformats.org/markup-compatibility/2006" xmlns:a14="http://schemas.microsoft.com/office/drawing/2010/main">
        <mc:Choice Requires="a14">
          <p:sp>
            <p:nvSpPr>
              <p:cNvPr id="9" name="TextBox 8"/>
              <p:cNvSpPr txBox="1"/>
              <p:nvPr/>
            </p:nvSpPr>
            <p:spPr>
              <a:xfrm>
                <a:off x="4114800" y="2974848"/>
                <a:ext cx="20391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a:fld id="{C518381E-5BA1-409E-800E-7DC8BEBF8A32}" type="mathplaceholder">
                        <a:rPr lang="en-US" i="1" smtClean="0">
                          <a:latin typeface="Cambria Math" charset="0"/>
                        </a:rPr>
                        <a:t>Type equation here.</a:t>
                      </a:fld>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4114800" y="2974848"/>
                <a:ext cx="2039148" cy="276999"/>
              </a:xfrm>
              <a:prstGeom prst="rect">
                <a:avLst/>
              </a:prstGeom>
              <a:blipFill rotWithShape="0">
                <a:blip r:embed="rId3"/>
                <a:stretch>
                  <a:fillRect l="-2687" t="-144444" r="-2090" b="-18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4114800" y="2974848"/>
                <a:ext cx="20391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a:fld id="{0C507DBC-D995-4292-9C21-2737164D4294}" type="mathplaceholder">
                        <a:rPr lang="en-US" i="1" smtClean="0">
                          <a:latin typeface="Cambria Math" charset="0"/>
                        </a:rPr>
                        <a:t>Type equation here.</a:t>
                      </a:fld>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4114800" y="2974848"/>
                <a:ext cx="2039148" cy="276999"/>
              </a:xfrm>
              <a:prstGeom prst="rect">
                <a:avLst/>
              </a:prstGeom>
              <a:blipFill rotWithShape="0">
                <a:blip r:embed="rId3"/>
                <a:stretch>
                  <a:fillRect l="-2687" t="-144444" r="-2090" b="-18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437419" y="4486656"/>
                <a:ext cx="281635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charset="0"/>
                              <a:ea typeface="Cambria Math" charset="0"/>
                              <a:cs typeface="Cambria Math" charset="0"/>
                            </a:rPr>
                            <m:t>𝛽</m:t>
                          </m:r>
                        </m:e>
                        <m:sub>
                          <m:acc>
                            <m:accPr>
                              <m:chr m:val="̂"/>
                              <m:ctrlPr>
                                <a:rPr lang="en-US" i="1" smtClean="0">
                                  <a:latin typeface="Cambria Math" panose="02040503050406030204" pitchFamily="18" charset="0"/>
                                </a:rPr>
                              </m:ctrlPr>
                            </m:accPr>
                            <m:e>
                              <m:r>
                                <a:rPr lang="en-US" b="0" i="1" smtClean="0">
                                  <a:latin typeface="Cambria Math" charset="0"/>
                                </a:rPr>
                                <m:t>𝑀</m:t>
                              </m:r>
                            </m:e>
                          </m:acc>
                        </m:sub>
                      </m:sSub>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2437419" y="4486656"/>
                <a:ext cx="2816352" cy="369332"/>
              </a:xfrm>
              <a:prstGeom prst="rect">
                <a:avLst/>
              </a:prstGeom>
              <a:blipFill rotWithShape="0">
                <a:blip r:embed="rId4"/>
                <a:stretch>
                  <a:fillRect b="-13115"/>
                </a:stretch>
              </a:blipFill>
            </p:spPr>
            <p:txBody>
              <a:bodyPr/>
              <a:lstStyle/>
              <a:p>
                <a:r>
                  <a:rPr lang="en-US">
                    <a:noFill/>
                  </a:rPr>
                  <a:t> </a:t>
                </a:r>
              </a:p>
            </p:txBody>
          </p:sp>
        </mc:Fallback>
      </mc:AlternateContent>
    </p:spTree>
    <p:extLst>
      <p:ext uri="{BB962C8B-B14F-4D97-AF65-F5344CB8AC3E}">
        <p14:creationId xmlns:p14="http://schemas.microsoft.com/office/powerpoint/2010/main" val="1518214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13F59-6505-AB45-917C-85A3491FEF09}" type="datetimeFigureOut">
              <a:rPr lang="en-US" smtClean="0"/>
              <a:t>9/1/2018</a:t>
            </a:fld>
            <a:endParaRPr lang="en-US"/>
          </a:p>
        </p:txBody>
      </p:sp>
      <p:sp>
        <p:nvSpPr>
          <p:cNvPr id="3" name="Footer Placeholder 2"/>
          <p:cNvSpPr>
            <a:spLocks noGrp="1"/>
          </p:cNvSpPr>
          <p:nvPr>
            <p:ph type="ftr" sz="quarter" idx="11"/>
          </p:nvPr>
        </p:nvSpPr>
        <p:spPr/>
        <p:txBody>
          <a:bodyPr/>
          <a:lstStyle/>
          <a:p>
            <a:r>
              <a:rPr lang="en-US"/>
              <a:t>11: Conditional CIs</a:t>
            </a:r>
            <a:endParaRPr lang="en-US" dirty="0"/>
          </a:p>
        </p:txBody>
      </p:sp>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457200" y="1848610"/>
            <a:ext cx="8229600" cy="4070418"/>
          </a:xfrm>
          <a:prstGeom prst="rect">
            <a:avLst/>
          </a:prstGeom>
        </p:spPr>
      </p:pic>
      <p:pic>
        <p:nvPicPr>
          <p:cNvPr id="7" name="Picture 6"/>
          <p:cNvPicPr>
            <a:picLocks noChangeAspect="1"/>
          </p:cNvPicPr>
          <p:nvPr/>
        </p:nvPicPr>
        <p:blipFill>
          <a:blip r:embed="rId3"/>
          <a:stretch>
            <a:fillRect/>
          </a:stretch>
        </p:blipFill>
        <p:spPr>
          <a:xfrm>
            <a:off x="228600" y="330200"/>
            <a:ext cx="8686800" cy="6197600"/>
          </a:xfrm>
          <a:prstGeom prst="rect">
            <a:avLst/>
          </a:prstGeom>
        </p:spPr>
      </p:pic>
    </p:spTree>
    <p:extLst>
      <p:ext uri="{BB962C8B-B14F-4D97-AF65-F5344CB8AC3E}">
        <p14:creationId xmlns:p14="http://schemas.microsoft.com/office/powerpoint/2010/main" val="14612913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13F59-6505-AB45-917C-85A3491FEF09}" type="datetimeFigureOut">
              <a:rPr lang="en-US" smtClean="0"/>
              <a:t>9/1/2018</a:t>
            </a:fld>
            <a:endParaRPr lang="en-US"/>
          </a:p>
        </p:txBody>
      </p:sp>
      <p:sp>
        <p:nvSpPr>
          <p:cNvPr id="3" name="Footer Placeholder 2"/>
          <p:cNvSpPr>
            <a:spLocks noGrp="1"/>
          </p:cNvSpPr>
          <p:nvPr>
            <p:ph type="ftr" sz="quarter" idx="11"/>
          </p:nvPr>
        </p:nvSpPr>
        <p:spPr/>
        <p:txBody>
          <a:bodyPr/>
          <a:lstStyle/>
          <a:p>
            <a:r>
              <a:rPr lang="en-US"/>
              <a:t>11: Conditional CIs</a:t>
            </a:r>
            <a:endParaRPr lang="en-US" dirty="0"/>
          </a:p>
        </p:txBody>
      </p:sp>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533400"/>
            <a:ext cx="8801100" cy="6172200"/>
          </a:xfrm>
          <a:prstGeom prst="rect">
            <a:avLst/>
          </a:prstGeom>
        </p:spPr>
      </p:pic>
    </p:spTree>
    <p:extLst>
      <p:ext uri="{BB962C8B-B14F-4D97-AF65-F5344CB8AC3E}">
        <p14:creationId xmlns:p14="http://schemas.microsoft.com/office/powerpoint/2010/main" val="1361502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13F59-6505-AB45-917C-85A3491FEF09}" type="datetimeFigureOut">
              <a:rPr lang="en-US" smtClean="0"/>
              <a:t>9/1/2018</a:t>
            </a:fld>
            <a:endParaRPr lang="en-US"/>
          </a:p>
        </p:txBody>
      </p:sp>
      <p:sp>
        <p:nvSpPr>
          <p:cNvPr id="3" name="Footer Placeholder 2"/>
          <p:cNvSpPr>
            <a:spLocks noGrp="1"/>
          </p:cNvSpPr>
          <p:nvPr>
            <p:ph type="ftr" sz="quarter" idx="11"/>
          </p:nvPr>
        </p:nvSpPr>
        <p:spPr/>
        <p:txBody>
          <a:bodyPr/>
          <a:lstStyle/>
          <a:p>
            <a:r>
              <a:rPr lang="en-US"/>
              <a:t>11: Conditional CIs</a:t>
            </a:r>
            <a:endParaRPr lang="en-US" dirty="0"/>
          </a:p>
        </p:txBody>
      </p:sp>
      <p:sp>
        <p:nvSpPr>
          <p:cNvPr id="4" name="Title 3"/>
          <p:cNvSpPr>
            <a:spLocks noGrp="1"/>
          </p:cNvSpPr>
          <p:nvPr>
            <p:ph type="title"/>
          </p:nvPr>
        </p:nvSpPr>
        <p:spPr/>
        <p:txBody>
          <a:bodyPr/>
          <a:lstStyle/>
          <a:p>
            <a:endParaRPr lang="en-US"/>
          </a:p>
        </p:txBody>
      </p:sp>
      <p:sp>
        <p:nvSpPr>
          <p:cNvPr id="7" name="Content Placeholder 6"/>
          <p:cNvSpPr>
            <a:spLocks noGrp="1"/>
          </p:cNvSpPr>
          <p:nvPr>
            <p:ph idx="1"/>
          </p:nvPr>
        </p:nvSpPr>
        <p:spPr/>
        <p:txBody>
          <a:bodyPr/>
          <a:lstStyle/>
          <a:p>
            <a:endParaRPr lang="en-US"/>
          </a:p>
        </p:txBody>
      </p:sp>
      <p:pic>
        <p:nvPicPr>
          <p:cNvPr id="8" name="Picture 7"/>
          <p:cNvPicPr>
            <a:picLocks noChangeAspect="1"/>
          </p:cNvPicPr>
          <p:nvPr/>
        </p:nvPicPr>
        <p:blipFill>
          <a:blip r:embed="rId2"/>
          <a:stretch>
            <a:fillRect/>
          </a:stretch>
        </p:blipFill>
        <p:spPr>
          <a:xfrm>
            <a:off x="286512" y="431356"/>
            <a:ext cx="8591550" cy="6446709"/>
          </a:xfrm>
          <a:prstGeom prst="rect">
            <a:avLst/>
          </a:prstGeom>
        </p:spPr>
      </p:pic>
    </p:spTree>
    <p:extLst>
      <p:ext uri="{BB962C8B-B14F-4D97-AF65-F5344CB8AC3E}">
        <p14:creationId xmlns:p14="http://schemas.microsoft.com/office/powerpoint/2010/main" val="1051016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13F59-6505-AB45-917C-85A3491FEF09}" type="datetimeFigureOut">
              <a:rPr lang="en-US" smtClean="0"/>
              <a:t>9/1/2018</a:t>
            </a:fld>
            <a:endParaRPr lang="en-US"/>
          </a:p>
        </p:txBody>
      </p:sp>
      <p:sp>
        <p:nvSpPr>
          <p:cNvPr id="3" name="Footer Placeholder 2"/>
          <p:cNvSpPr>
            <a:spLocks noGrp="1"/>
          </p:cNvSpPr>
          <p:nvPr>
            <p:ph type="ftr" sz="quarter" idx="11"/>
          </p:nvPr>
        </p:nvSpPr>
        <p:spPr/>
        <p:txBody>
          <a:bodyPr/>
          <a:lstStyle/>
          <a:p>
            <a:r>
              <a:rPr lang="en-US"/>
              <a:t>11: Conditional CIs</a:t>
            </a:r>
            <a:endParaRPr lang="en-US" dirty="0"/>
          </a:p>
        </p:txBody>
      </p:sp>
      <p:sp>
        <p:nvSpPr>
          <p:cNvPr id="4" name="Title 3"/>
          <p:cNvSpPr>
            <a:spLocks noGrp="1"/>
          </p:cNvSpPr>
          <p:nvPr>
            <p:ph type="title"/>
          </p:nvPr>
        </p:nvSpPr>
        <p:spPr/>
        <p:txBody>
          <a:bodyPr/>
          <a:lstStyle/>
          <a:p>
            <a:endParaRPr lang="en-US"/>
          </a:p>
        </p:txBody>
      </p:sp>
      <p:sp>
        <p:nvSpPr>
          <p:cNvPr id="7" name="Content Placeholder 6"/>
          <p:cNvSpPr>
            <a:spLocks noGrp="1"/>
          </p:cNvSpPr>
          <p:nvPr>
            <p:ph idx="1"/>
          </p:nvPr>
        </p:nvSpPr>
        <p:spPr/>
        <p:txBody>
          <a:bodyPr/>
          <a:lstStyle/>
          <a:p>
            <a:endParaRPr lang="en-US"/>
          </a:p>
        </p:txBody>
      </p:sp>
      <p:pic>
        <p:nvPicPr>
          <p:cNvPr id="8" name="Picture 7"/>
          <p:cNvPicPr>
            <a:picLocks noChangeAspect="1"/>
          </p:cNvPicPr>
          <p:nvPr/>
        </p:nvPicPr>
        <p:blipFill>
          <a:blip r:embed="rId2"/>
          <a:stretch>
            <a:fillRect/>
          </a:stretch>
        </p:blipFill>
        <p:spPr>
          <a:xfrm>
            <a:off x="286512" y="431356"/>
            <a:ext cx="8591550" cy="6446709"/>
          </a:xfrm>
          <a:prstGeom prst="rect">
            <a:avLst/>
          </a:prstGeom>
        </p:spPr>
      </p:pic>
      <p:pic>
        <p:nvPicPr>
          <p:cNvPr id="5" name="Picture 4"/>
          <p:cNvPicPr>
            <a:picLocks noChangeAspect="1"/>
          </p:cNvPicPr>
          <p:nvPr/>
        </p:nvPicPr>
        <p:blipFill>
          <a:blip r:embed="rId3"/>
          <a:stretch>
            <a:fillRect/>
          </a:stretch>
        </p:blipFill>
        <p:spPr>
          <a:xfrm>
            <a:off x="895350" y="5793358"/>
            <a:ext cx="7353300" cy="1168400"/>
          </a:xfrm>
          <a:prstGeom prst="rect">
            <a:avLst/>
          </a:prstGeom>
        </p:spPr>
      </p:pic>
    </p:spTree>
    <p:extLst>
      <p:ext uri="{BB962C8B-B14F-4D97-AF65-F5344CB8AC3E}">
        <p14:creationId xmlns:p14="http://schemas.microsoft.com/office/powerpoint/2010/main" val="1052904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06886" y="533400"/>
            <a:ext cx="8488474" cy="6369366"/>
          </a:xfrm>
          <a:prstGeom prst="rect">
            <a:avLst/>
          </a:prstGeom>
        </p:spPr>
      </p:pic>
      <p:sp>
        <p:nvSpPr>
          <p:cNvPr id="4" name="Date Placeholder 3"/>
          <p:cNvSpPr>
            <a:spLocks noGrp="1"/>
          </p:cNvSpPr>
          <p:nvPr>
            <p:ph type="dt" sz="half" idx="10"/>
          </p:nvPr>
        </p:nvSpPr>
        <p:spPr/>
        <p:txBody>
          <a:bodyPr/>
          <a:lstStyle/>
          <a:p>
            <a:r>
              <a:rPr lang="en-US">
                <a:solidFill>
                  <a:srgbClr val="000099"/>
                </a:solidFill>
              </a:rPr>
              <a:t>Y Benjamini</a:t>
            </a:r>
            <a:endParaRPr lang="en-US" sz="1400">
              <a:solidFill>
                <a:srgbClr val="000099"/>
              </a:solidFill>
            </a:endParaRPr>
          </a:p>
        </p:txBody>
      </p:sp>
      <p:sp>
        <p:nvSpPr>
          <p:cNvPr id="5" name="Footer Placeholder 4"/>
          <p:cNvSpPr>
            <a:spLocks noGrp="1"/>
          </p:cNvSpPr>
          <p:nvPr>
            <p:ph type="ftr" sz="quarter" idx="11"/>
          </p:nvPr>
        </p:nvSpPr>
        <p:spPr/>
        <p:txBody>
          <a:bodyPr/>
          <a:lstStyle/>
          <a:p>
            <a:r>
              <a:rPr lang="en-US">
                <a:solidFill>
                  <a:srgbClr val="000099"/>
                </a:solidFill>
              </a:rPr>
              <a:t>Louvain</a:t>
            </a:r>
            <a:r>
              <a:rPr lang="en-US" sz="1400">
                <a:solidFill>
                  <a:srgbClr val="000099"/>
                </a:solidFill>
              </a:rPr>
              <a:t> </a:t>
            </a:r>
            <a:r>
              <a:rPr lang="ja-JP" altLang="en-US" sz="1400">
                <a:solidFill>
                  <a:srgbClr val="000099"/>
                </a:solidFill>
                <a:latin typeface="Arial"/>
              </a:rPr>
              <a:t>‘</a:t>
            </a:r>
            <a:r>
              <a:rPr lang="en-US" sz="1400">
                <a:solidFill>
                  <a:srgbClr val="000099"/>
                </a:solidFill>
              </a:rPr>
              <a:t>05</a:t>
            </a:r>
          </a:p>
        </p:txBody>
      </p:sp>
    </p:spTree>
    <p:extLst>
      <p:ext uri="{BB962C8B-B14F-4D97-AF65-F5344CB8AC3E}">
        <p14:creationId xmlns:p14="http://schemas.microsoft.com/office/powerpoint/2010/main" val="8928481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solidFill>
                  <a:srgbClr val="000099"/>
                </a:solidFill>
              </a:rPr>
              <a:t>Y Benjamini</a:t>
            </a:r>
            <a:endParaRPr lang="en-US" sz="1400">
              <a:solidFill>
                <a:srgbClr val="000099"/>
              </a:solidFill>
            </a:endParaRPr>
          </a:p>
        </p:txBody>
      </p:sp>
      <p:sp>
        <p:nvSpPr>
          <p:cNvPr id="5" name="Footer Placeholder 4"/>
          <p:cNvSpPr>
            <a:spLocks noGrp="1"/>
          </p:cNvSpPr>
          <p:nvPr>
            <p:ph type="ftr" sz="quarter" idx="11"/>
          </p:nvPr>
        </p:nvSpPr>
        <p:spPr/>
        <p:txBody>
          <a:bodyPr/>
          <a:lstStyle/>
          <a:p>
            <a:r>
              <a:rPr lang="en-US">
                <a:solidFill>
                  <a:srgbClr val="000099"/>
                </a:solidFill>
              </a:rPr>
              <a:t>Louvain</a:t>
            </a:r>
            <a:r>
              <a:rPr lang="en-US" sz="1400">
                <a:solidFill>
                  <a:srgbClr val="000099"/>
                </a:solidFill>
              </a:rPr>
              <a:t> </a:t>
            </a:r>
            <a:r>
              <a:rPr lang="ja-JP" altLang="en-US" sz="1400">
                <a:solidFill>
                  <a:srgbClr val="000099"/>
                </a:solidFill>
                <a:latin typeface="Arial"/>
              </a:rPr>
              <a:t>‘</a:t>
            </a:r>
            <a:r>
              <a:rPr lang="en-US" sz="1400">
                <a:solidFill>
                  <a:srgbClr val="000099"/>
                </a:solidFill>
              </a:rPr>
              <a:t>05</a:t>
            </a:r>
          </a:p>
        </p:txBody>
      </p:sp>
      <p:pic>
        <p:nvPicPr>
          <p:cNvPr id="6" name="Picture 5"/>
          <p:cNvPicPr>
            <a:picLocks noChangeAspect="1"/>
          </p:cNvPicPr>
          <p:nvPr/>
        </p:nvPicPr>
        <p:blipFill>
          <a:blip r:embed="rId2"/>
          <a:stretch>
            <a:fillRect/>
          </a:stretch>
        </p:blipFill>
        <p:spPr>
          <a:xfrm>
            <a:off x="127000" y="234950"/>
            <a:ext cx="8890000" cy="6388100"/>
          </a:xfrm>
          <a:prstGeom prst="rect">
            <a:avLst/>
          </a:prstGeom>
        </p:spPr>
      </p:pic>
    </p:spTree>
    <p:extLst>
      <p:ext uri="{BB962C8B-B14F-4D97-AF65-F5344CB8AC3E}">
        <p14:creationId xmlns:p14="http://schemas.microsoft.com/office/powerpoint/2010/main" val="1630749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accent2"/>
                </a:solidFill>
              </a:rPr>
              <a:t> </a:t>
            </a:r>
            <a:r>
              <a:rPr lang="en-US" sz="3600" dirty="0" err="1">
                <a:solidFill>
                  <a:schemeClr val="accent2"/>
                </a:solidFill>
              </a:rPr>
              <a:t>eQTL</a:t>
            </a:r>
            <a:r>
              <a:rPr lang="en-US" sz="3600" dirty="0">
                <a:solidFill>
                  <a:schemeClr val="accent2"/>
                </a:solidFill>
              </a:rPr>
              <a:t>: SNP in multiple tissues</a:t>
            </a:r>
          </a:p>
        </p:txBody>
      </p:sp>
      <p:sp>
        <p:nvSpPr>
          <p:cNvPr id="3" name="Content Placeholder 2"/>
          <p:cNvSpPr>
            <a:spLocks noGrp="1"/>
          </p:cNvSpPr>
          <p:nvPr>
            <p:ph idx="1"/>
          </p:nvPr>
        </p:nvSpPr>
        <p:spPr/>
        <p:txBody>
          <a:bodyPr/>
          <a:lstStyle/>
          <a:p>
            <a:pPr marL="0" indent="0">
              <a:lnSpc>
                <a:spcPct val="90000"/>
              </a:lnSpc>
              <a:buNone/>
              <a:defRPr/>
            </a:pPr>
            <a:endParaRPr lang="en-US">
              <a:latin typeface="Arial" charset="0"/>
              <a:ea typeface="MS PGothic" charset="0"/>
            </a:endParaRPr>
          </a:p>
          <a:p>
            <a:endParaRPr lang="en-US"/>
          </a:p>
        </p:txBody>
      </p:sp>
      <p:pic>
        <p:nvPicPr>
          <p:cNvPr id="4" name="Picture 3"/>
          <p:cNvPicPr>
            <a:picLocks noChangeAspect="1"/>
          </p:cNvPicPr>
          <p:nvPr/>
        </p:nvPicPr>
        <p:blipFill>
          <a:blip r:embed="rId2"/>
          <a:stretch>
            <a:fillRect/>
          </a:stretch>
        </p:blipFill>
        <p:spPr>
          <a:xfrm>
            <a:off x="0" y="1806980"/>
            <a:ext cx="9144000" cy="4203995"/>
          </a:xfrm>
          <a:prstGeom prst="rect">
            <a:avLst/>
          </a:prstGeom>
          <a:ln w="19050">
            <a:solidFill>
              <a:schemeClr val="tx1"/>
            </a:solidFill>
          </a:ln>
        </p:spPr>
      </p:pic>
      <p:sp>
        <p:nvSpPr>
          <p:cNvPr id="8" name="TextBox 7"/>
          <p:cNvSpPr txBox="1"/>
          <p:nvPr/>
        </p:nvSpPr>
        <p:spPr>
          <a:xfrm>
            <a:off x="0" y="4038600"/>
            <a:ext cx="1234440" cy="461665"/>
          </a:xfrm>
          <a:prstGeom prst="rect">
            <a:avLst/>
          </a:prstGeom>
          <a:noFill/>
        </p:spPr>
        <p:txBody>
          <a:bodyPr wrap="none" rtlCol="0">
            <a:spAutoFit/>
          </a:bodyPr>
          <a:lstStyle/>
          <a:p>
            <a:r>
              <a:rPr lang="en-US" sz="2400">
                <a:solidFill>
                  <a:schemeClr val="accent6">
                    <a:lumMod val="75000"/>
                  </a:schemeClr>
                </a:solidFill>
              </a:rPr>
              <a:t>Tissues</a:t>
            </a:r>
          </a:p>
        </p:txBody>
      </p:sp>
      <p:sp>
        <p:nvSpPr>
          <p:cNvPr id="6" name="TextBox 5"/>
          <p:cNvSpPr txBox="1"/>
          <p:nvPr/>
        </p:nvSpPr>
        <p:spPr>
          <a:xfrm>
            <a:off x="1023311" y="1437648"/>
            <a:ext cx="2569934" cy="369332"/>
          </a:xfrm>
          <a:prstGeom prst="rect">
            <a:avLst/>
          </a:prstGeom>
          <a:noFill/>
        </p:spPr>
        <p:txBody>
          <a:bodyPr wrap="none" rtlCol="0">
            <a:spAutoFit/>
          </a:bodyPr>
          <a:lstStyle/>
          <a:p>
            <a:r>
              <a:rPr lang="en-US">
                <a:solidFill>
                  <a:schemeClr val="accent2"/>
                </a:solidFill>
              </a:rPr>
              <a:t>BH Separate per tissue</a:t>
            </a:r>
          </a:p>
        </p:txBody>
      </p:sp>
      <p:sp>
        <p:nvSpPr>
          <p:cNvPr id="11" name="TextBox 10"/>
          <p:cNvSpPr txBox="1"/>
          <p:nvPr/>
        </p:nvSpPr>
        <p:spPr>
          <a:xfrm>
            <a:off x="1023311" y="5053120"/>
            <a:ext cx="2557110" cy="369332"/>
          </a:xfrm>
          <a:prstGeom prst="rect">
            <a:avLst/>
          </a:prstGeom>
          <a:noFill/>
        </p:spPr>
        <p:txBody>
          <a:bodyPr wrap="none" rtlCol="0">
            <a:spAutoFit/>
          </a:bodyPr>
          <a:lstStyle/>
          <a:p>
            <a:r>
              <a:rPr lang="en-US">
                <a:solidFill>
                  <a:srgbClr val="C00000"/>
                </a:solidFill>
              </a:rPr>
              <a:t>BH pooled over tissues</a:t>
            </a:r>
          </a:p>
        </p:txBody>
      </p:sp>
      <p:sp>
        <p:nvSpPr>
          <p:cNvPr id="12" name="Oval 11"/>
          <p:cNvSpPr/>
          <p:nvPr/>
        </p:nvSpPr>
        <p:spPr>
          <a:xfrm>
            <a:off x="609601" y="3435927"/>
            <a:ext cx="8326582" cy="4478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58092" y="3136591"/>
            <a:ext cx="8382000" cy="191652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991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animBg="1"/>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596915" y="533400"/>
            <a:ext cx="7950169" cy="5980113"/>
          </a:xfrm>
          <a:prstGeom prst="rect">
            <a:avLst/>
          </a:prstGeom>
        </p:spPr>
      </p:pic>
      <p:sp>
        <p:nvSpPr>
          <p:cNvPr id="4" name="Date Placeholder 3"/>
          <p:cNvSpPr>
            <a:spLocks noGrp="1"/>
          </p:cNvSpPr>
          <p:nvPr>
            <p:ph type="dt" sz="half" idx="10"/>
          </p:nvPr>
        </p:nvSpPr>
        <p:spPr/>
        <p:txBody>
          <a:bodyPr/>
          <a:lstStyle/>
          <a:p>
            <a:r>
              <a:rPr lang="en-US">
                <a:solidFill>
                  <a:srgbClr val="000099"/>
                </a:solidFill>
              </a:rPr>
              <a:t>Y Benjamini</a:t>
            </a:r>
            <a:endParaRPr lang="en-US" sz="1400">
              <a:solidFill>
                <a:srgbClr val="000099"/>
              </a:solidFill>
            </a:endParaRPr>
          </a:p>
        </p:txBody>
      </p:sp>
      <p:sp>
        <p:nvSpPr>
          <p:cNvPr id="5" name="Footer Placeholder 4"/>
          <p:cNvSpPr>
            <a:spLocks noGrp="1"/>
          </p:cNvSpPr>
          <p:nvPr>
            <p:ph type="ftr" sz="quarter" idx="11"/>
          </p:nvPr>
        </p:nvSpPr>
        <p:spPr/>
        <p:txBody>
          <a:bodyPr/>
          <a:lstStyle/>
          <a:p>
            <a:r>
              <a:rPr lang="en-US">
                <a:solidFill>
                  <a:srgbClr val="000099"/>
                </a:solidFill>
              </a:rPr>
              <a:t>Louvain</a:t>
            </a:r>
            <a:r>
              <a:rPr lang="en-US" sz="1400">
                <a:solidFill>
                  <a:srgbClr val="000099"/>
                </a:solidFill>
              </a:rPr>
              <a:t> </a:t>
            </a:r>
            <a:r>
              <a:rPr lang="ja-JP" altLang="en-US" sz="1400">
                <a:solidFill>
                  <a:srgbClr val="000099"/>
                </a:solidFill>
                <a:latin typeface="Arial"/>
              </a:rPr>
              <a:t>‘</a:t>
            </a:r>
            <a:r>
              <a:rPr lang="en-US" sz="1400">
                <a:solidFill>
                  <a:srgbClr val="000099"/>
                </a:solidFill>
              </a:rPr>
              <a:t>05</a:t>
            </a:r>
          </a:p>
        </p:txBody>
      </p:sp>
    </p:spTree>
    <p:extLst>
      <p:ext uri="{BB962C8B-B14F-4D97-AF65-F5344CB8AC3E}">
        <p14:creationId xmlns:p14="http://schemas.microsoft.com/office/powerpoint/2010/main" val="18275520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solidFill>
                  <a:srgbClr val="000099"/>
                </a:solidFill>
              </a:rPr>
              <a:t>Y Benjamini</a:t>
            </a:r>
            <a:endParaRPr lang="en-US" sz="1400">
              <a:solidFill>
                <a:srgbClr val="000099"/>
              </a:solidFill>
            </a:endParaRPr>
          </a:p>
        </p:txBody>
      </p:sp>
      <p:sp>
        <p:nvSpPr>
          <p:cNvPr id="5" name="Footer Placeholder 4"/>
          <p:cNvSpPr>
            <a:spLocks noGrp="1"/>
          </p:cNvSpPr>
          <p:nvPr>
            <p:ph type="ftr" sz="quarter" idx="11"/>
          </p:nvPr>
        </p:nvSpPr>
        <p:spPr/>
        <p:txBody>
          <a:bodyPr/>
          <a:lstStyle/>
          <a:p>
            <a:r>
              <a:rPr lang="en-US">
                <a:solidFill>
                  <a:srgbClr val="000099"/>
                </a:solidFill>
              </a:rPr>
              <a:t>Louvain</a:t>
            </a:r>
            <a:r>
              <a:rPr lang="en-US" sz="1400">
                <a:solidFill>
                  <a:srgbClr val="000099"/>
                </a:solidFill>
              </a:rPr>
              <a:t> </a:t>
            </a:r>
            <a:r>
              <a:rPr lang="ja-JP" altLang="en-US" sz="1400">
                <a:solidFill>
                  <a:srgbClr val="000099"/>
                </a:solidFill>
                <a:latin typeface="Arial"/>
              </a:rPr>
              <a:t>‘</a:t>
            </a:r>
            <a:r>
              <a:rPr lang="en-US" sz="1400">
                <a:solidFill>
                  <a:srgbClr val="000099"/>
                </a:solidFill>
              </a:rPr>
              <a:t>05</a:t>
            </a:r>
          </a:p>
        </p:txBody>
      </p:sp>
      <p:pic>
        <p:nvPicPr>
          <p:cNvPr id="6" name="Picture 5"/>
          <p:cNvPicPr>
            <a:picLocks noChangeAspect="1"/>
          </p:cNvPicPr>
          <p:nvPr/>
        </p:nvPicPr>
        <p:blipFill>
          <a:blip r:embed="rId2"/>
          <a:stretch>
            <a:fillRect/>
          </a:stretch>
        </p:blipFill>
        <p:spPr>
          <a:xfrm>
            <a:off x="177800" y="120650"/>
            <a:ext cx="8788400" cy="6616700"/>
          </a:xfrm>
          <a:prstGeom prst="rect">
            <a:avLst/>
          </a:prstGeom>
        </p:spPr>
      </p:pic>
    </p:spTree>
    <p:extLst>
      <p:ext uri="{BB962C8B-B14F-4D97-AF65-F5344CB8AC3E}">
        <p14:creationId xmlns:p14="http://schemas.microsoft.com/office/powerpoint/2010/main" val="207944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Y Benjamini</a:t>
            </a:r>
            <a:endParaRPr lang="en-US" sz="1400"/>
          </a:p>
        </p:txBody>
      </p:sp>
      <p:sp>
        <p:nvSpPr>
          <p:cNvPr id="5" name="Footer Placeholder 4"/>
          <p:cNvSpPr>
            <a:spLocks noGrp="1"/>
          </p:cNvSpPr>
          <p:nvPr>
            <p:ph type="ftr" sz="quarter" idx="11"/>
          </p:nvPr>
        </p:nvSpPr>
        <p:spPr/>
        <p:txBody>
          <a:bodyPr/>
          <a:lstStyle/>
          <a:p>
            <a:r>
              <a:rPr lang="en-US"/>
              <a:t>Stanford/JH</a:t>
            </a:r>
            <a:endParaRPr lang="en-US" sz="1400"/>
          </a:p>
        </p:txBody>
      </p:sp>
      <p:sp>
        <p:nvSpPr>
          <p:cNvPr id="849922" name="Rectangle 2"/>
          <p:cNvSpPr>
            <a:spLocks noGrp="1" noChangeArrowheads="1"/>
          </p:cNvSpPr>
          <p:nvPr>
            <p:ph type="title"/>
          </p:nvPr>
        </p:nvSpPr>
        <p:spPr/>
        <p:txBody>
          <a:bodyPr/>
          <a:lstStyle/>
          <a:p>
            <a:r>
              <a:rPr lang="en-US"/>
              <a:t>Reflections</a:t>
            </a:r>
          </a:p>
        </p:txBody>
      </p:sp>
      <p:sp>
        <p:nvSpPr>
          <p:cNvPr id="849923" name="Rectangle 3"/>
          <p:cNvSpPr>
            <a:spLocks noGrp="1" noChangeArrowheads="1"/>
          </p:cNvSpPr>
          <p:nvPr>
            <p:ph type="body" idx="1"/>
          </p:nvPr>
        </p:nvSpPr>
        <p:spPr/>
        <p:txBody>
          <a:bodyPr/>
          <a:lstStyle/>
          <a:p>
            <a:pPr>
              <a:lnSpc>
                <a:spcPct val="90000"/>
              </a:lnSpc>
            </a:pPr>
            <a:r>
              <a:rPr lang="en-US" dirty="0"/>
              <a:t>The FDR confidence intervals, </a:t>
            </a:r>
            <a:r>
              <a:rPr lang="en-US" dirty="0">
                <a:solidFill>
                  <a:schemeClr val="accent2"/>
                </a:solidFill>
              </a:rPr>
              <a:t>for all parameters</a:t>
            </a:r>
            <a:r>
              <a:rPr lang="en-US" dirty="0"/>
              <a:t> were suggested by </a:t>
            </a:r>
            <a:r>
              <a:rPr lang="en-US" dirty="0" err="1"/>
              <a:t>Tukey</a:t>
            </a:r>
            <a:r>
              <a:rPr lang="en-US" dirty="0"/>
              <a:t> (</a:t>
            </a:r>
            <a:r>
              <a:rPr lang="ja-JP" altLang="en-US" dirty="0">
                <a:latin typeface="Arial"/>
              </a:rPr>
              <a:t>’</a:t>
            </a:r>
            <a:r>
              <a:rPr lang="en-US" dirty="0"/>
              <a:t>94,  NISS , e.g. interview in 96 and in Williams et al, </a:t>
            </a:r>
            <a:r>
              <a:rPr lang="ja-JP" altLang="en-US" dirty="0">
                <a:latin typeface="Arial"/>
              </a:rPr>
              <a:t>‘</a:t>
            </a:r>
            <a:r>
              <a:rPr lang="en-US" dirty="0"/>
              <a:t>99). </a:t>
            </a:r>
          </a:p>
          <a:p>
            <a:pPr>
              <a:lnSpc>
                <a:spcPct val="90000"/>
              </a:lnSpc>
            </a:pPr>
            <a:r>
              <a:rPr lang="en-US" dirty="0" err="1"/>
              <a:t>Tukey</a:t>
            </a:r>
            <a:r>
              <a:rPr lang="en-US" dirty="0"/>
              <a:t> viewed them more as </a:t>
            </a:r>
            <a:r>
              <a:rPr lang="ja-JP" altLang="en-US" dirty="0">
                <a:latin typeface="Arial"/>
              </a:rPr>
              <a:t>“</a:t>
            </a:r>
            <a:r>
              <a:rPr lang="en-US" dirty="0"/>
              <a:t>gauges</a:t>
            </a:r>
            <a:r>
              <a:rPr lang="ja-JP" altLang="en-US" dirty="0">
                <a:latin typeface="Arial"/>
              </a:rPr>
              <a:t>”</a:t>
            </a:r>
            <a:r>
              <a:rPr lang="en-US" dirty="0"/>
              <a:t> for testing, to be supported by simultaneous CI. </a:t>
            </a:r>
          </a:p>
          <a:p>
            <a:pPr>
              <a:lnSpc>
                <a:spcPct val="90000"/>
              </a:lnSpc>
            </a:pPr>
            <a:r>
              <a:rPr lang="en-US" dirty="0"/>
              <a:t>Efforts to reconcile the two ( in early version of Williams et al 99) </a:t>
            </a:r>
          </a:p>
          <a:p>
            <a:pPr>
              <a:lnSpc>
                <a:spcPct val="90000"/>
              </a:lnSpc>
            </a:pPr>
            <a:r>
              <a:rPr lang="en-US" dirty="0"/>
              <a:t>Encountering with modern large problems, where there is often </a:t>
            </a:r>
            <a:r>
              <a:rPr lang="en-US" dirty="0">
                <a:solidFill>
                  <a:schemeClr val="accent2"/>
                </a:solidFill>
              </a:rPr>
              <a:t>no interest in the unselected</a:t>
            </a:r>
            <a:r>
              <a:rPr lang="en-US" dirty="0"/>
              <a:t> set of parameters, made us to switch our point of view and suggest selective CIs with relevant non- coverage criterion of FCR</a:t>
            </a:r>
          </a:p>
          <a:p>
            <a:pPr>
              <a:lnSpc>
                <a:spcPct val="90000"/>
              </a:lnSpc>
            </a:pPr>
            <a:endParaRPr lang="en-US" dirty="0"/>
          </a:p>
          <a:p>
            <a:pPr>
              <a:lnSpc>
                <a:spcPct val="90000"/>
              </a:lnSpc>
            </a:pPr>
            <a:r>
              <a:rPr lang="en-US" dirty="0"/>
              <a:t>As well as the notion of “on the average over the selected” as one goal for addressing selective inference</a:t>
            </a:r>
          </a:p>
        </p:txBody>
      </p:sp>
    </p:spTree>
    <p:extLst>
      <p:ext uri="{BB962C8B-B14F-4D97-AF65-F5344CB8AC3E}">
        <p14:creationId xmlns:p14="http://schemas.microsoft.com/office/powerpoint/2010/main" val="3614231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99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499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499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499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499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23"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nSpc>
                <a:spcPct val="120000"/>
              </a:lnSpc>
              <a:spcBef>
                <a:spcPct val="50000"/>
              </a:spcBef>
              <a:buClr>
                <a:srgbClr val="005C5A"/>
              </a:buClr>
              <a:buSzPct val="120000"/>
              <a:buNone/>
              <a:defRPr/>
            </a:pPr>
            <a:r>
              <a:rPr lang="en-US" sz="2600" dirty="0" err="1"/>
              <a:t>Tukey</a:t>
            </a:r>
            <a:r>
              <a:rPr lang="en-US" sz="2600" dirty="0"/>
              <a:t> said that he liked statistics because it allowed playing in the backyard of many sciences</a:t>
            </a:r>
            <a:endParaRPr lang="en-US" sz="2600" dirty="0">
              <a:solidFill>
                <a:schemeClr val="accent1">
                  <a:lumMod val="50000"/>
                </a:schemeClr>
              </a:solidFill>
              <a:effectLst>
                <a:outerShdw blurRad="38100" dist="38100" dir="2700000" algn="tl">
                  <a:srgbClr val="DDDDDD"/>
                </a:outerShdw>
              </a:effectLst>
            </a:endParaRPr>
          </a:p>
          <a:p>
            <a:pPr marL="0" indent="0">
              <a:lnSpc>
                <a:spcPct val="120000"/>
              </a:lnSpc>
              <a:spcBef>
                <a:spcPct val="50000"/>
              </a:spcBef>
              <a:buClr>
                <a:srgbClr val="005C5A"/>
              </a:buClr>
              <a:buSzPct val="120000"/>
              <a:buNone/>
              <a:defRPr/>
            </a:pPr>
            <a:r>
              <a:rPr lang="en-US" sz="2600" dirty="0">
                <a:effectLst>
                  <a:outerShdw blurRad="38100" dist="38100" dir="2700000" algn="tl">
                    <a:srgbClr val="DDDDDD"/>
                  </a:outerShdw>
                </a:effectLst>
              </a:rPr>
              <a:t>We have an opportunity - in fact a call from scientists – to play in their front yard</a:t>
            </a:r>
          </a:p>
          <a:p>
            <a:pPr marL="0" indent="0">
              <a:lnSpc>
                <a:spcPct val="120000"/>
              </a:lnSpc>
              <a:spcBef>
                <a:spcPct val="50000"/>
              </a:spcBef>
              <a:buClr>
                <a:srgbClr val="005C5A"/>
              </a:buClr>
              <a:buSzPct val="120000"/>
              <a:buNone/>
              <a:defRPr/>
            </a:pPr>
            <a:r>
              <a:rPr lang="en-US" sz="2600" dirty="0">
                <a:effectLst>
                  <a:outerShdw blurRad="38100" dist="38100" dir="2700000" algn="tl">
                    <a:srgbClr val="DDDDDD"/>
                  </a:outerShdw>
                </a:effectLst>
              </a:rPr>
              <a:t>We should not miss the call</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6047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2"/>
                </a:solidFill>
              </a:rPr>
              <a:t>Error-rates for addressing selective inference</a:t>
            </a:r>
          </a:p>
        </p:txBody>
      </p:sp>
      <p:sp>
        <p:nvSpPr>
          <p:cNvPr id="3" name="Content Placeholder 2"/>
          <p:cNvSpPr>
            <a:spLocks noGrp="1"/>
          </p:cNvSpPr>
          <p:nvPr>
            <p:ph idx="1"/>
          </p:nvPr>
        </p:nvSpPr>
        <p:spPr>
          <a:xfrm>
            <a:off x="457200" y="1600200"/>
            <a:ext cx="8458200" cy="4525963"/>
          </a:xfrm>
        </p:spPr>
        <p:txBody>
          <a:bodyPr>
            <a:normAutofit/>
          </a:bodyPr>
          <a:lstStyle/>
          <a:p>
            <a:pPr marL="514350" indent="-514350">
              <a:lnSpc>
                <a:spcPct val="150000"/>
              </a:lnSpc>
              <a:spcBef>
                <a:spcPts val="0"/>
              </a:spcBef>
              <a:buFont typeface="+mj-lt"/>
              <a:buAutoNum type="alphaUcPeriod"/>
              <a:defRPr/>
            </a:pPr>
            <a:r>
              <a:rPr lang="en-US" sz="2400" i="1" dirty="0">
                <a:solidFill>
                  <a:srgbClr val="002060"/>
                </a:solidFill>
              </a:rPr>
              <a:t>Simultaneous over all possible selection rules  </a:t>
            </a:r>
            <a:r>
              <a:rPr lang="en-US" sz="2400" i="1" dirty="0"/>
              <a:t>(</a:t>
            </a:r>
            <a:r>
              <a:rPr lang="en-US" sz="2400" i="1" dirty="0" err="1"/>
              <a:t>SoP</a:t>
            </a:r>
            <a:r>
              <a:rPr lang="en-US" sz="2400" i="1" dirty="0"/>
              <a:t>)</a:t>
            </a:r>
          </a:p>
          <a:p>
            <a:pPr marL="514350" indent="-514350">
              <a:lnSpc>
                <a:spcPct val="150000"/>
              </a:lnSpc>
              <a:spcBef>
                <a:spcPts val="0"/>
              </a:spcBef>
              <a:buFont typeface="+mj-lt"/>
              <a:buAutoNum type="alphaUcPeriod"/>
              <a:defRPr/>
            </a:pPr>
            <a:endParaRPr lang="en-US" sz="2400" i="1" dirty="0"/>
          </a:p>
          <a:p>
            <a:pPr marL="514350" marR="0" lvl="0" indent="-514350" defTabSz="914400" eaLnBrk="1" fontAlgn="auto" latinLnBrk="0" hangingPunct="1">
              <a:lnSpc>
                <a:spcPct val="150000"/>
              </a:lnSpc>
              <a:spcBef>
                <a:spcPts val="0"/>
              </a:spcBef>
              <a:spcAft>
                <a:spcPts val="0"/>
              </a:spcAft>
              <a:buClrTx/>
              <a:buSzTx/>
              <a:buFont typeface="+mj-lt"/>
              <a:buAutoNum type="alphaUcPeriod"/>
              <a:tabLst/>
              <a:defRPr/>
            </a:pPr>
            <a:r>
              <a:rPr lang="en-US" sz="2400" b="1" i="1" dirty="0">
                <a:solidFill>
                  <a:srgbClr val="C00000"/>
                </a:solidFill>
              </a:rPr>
              <a:t>Simultaneous over the selected </a:t>
            </a:r>
            <a:r>
              <a:rPr lang="en-US" sz="2400" i="1" dirty="0"/>
              <a:t>	                (</a:t>
            </a:r>
            <a:r>
              <a:rPr lang="en-US" sz="2400" i="1" dirty="0" err="1"/>
              <a:t>SoS</a:t>
            </a:r>
            <a:r>
              <a:rPr lang="en-US" sz="2400" i="1" dirty="0"/>
              <a:t>)         </a:t>
            </a:r>
          </a:p>
          <a:p>
            <a:pPr marL="514350" marR="0" lvl="0" indent="-514350" defTabSz="914400" eaLnBrk="1" fontAlgn="auto" latinLnBrk="0" hangingPunct="1">
              <a:lnSpc>
                <a:spcPct val="150000"/>
              </a:lnSpc>
              <a:spcBef>
                <a:spcPts val="0"/>
              </a:spcBef>
              <a:spcAft>
                <a:spcPts val="0"/>
              </a:spcAft>
              <a:buClrTx/>
              <a:buSzTx/>
              <a:buFont typeface="+mj-lt"/>
              <a:buAutoNum type="alphaUcPeriod"/>
              <a:tabLst/>
              <a:defRPr/>
            </a:pPr>
            <a:r>
              <a:rPr lang="en-US" sz="2400" i="1" dirty="0">
                <a:solidFill>
                  <a:srgbClr val="C00000"/>
                </a:solidFill>
              </a:rPr>
              <a:t>Conditional over the selected </a:t>
            </a:r>
            <a:r>
              <a:rPr lang="en-US" sz="2400" i="1" dirty="0">
                <a:solidFill>
                  <a:srgbClr val="002060"/>
                </a:solidFill>
              </a:rPr>
              <a:t> </a:t>
            </a:r>
            <a:r>
              <a:rPr lang="en-US" sz="2400" i="1" dirty="0"/>
              <a:t>                          (</a:t>
            </a:r>
            <a:r>
              <a:rPr lang="en-US" sz="2400" i="1" dirty="0" err="1"/>
              <a:t>CoS</a:t>
            </a:r>
            <a:r>
              <a:rPr lang="en-US" sz="2400" i="1" dirty="0"/>
              <a:t>)</a:t>
            </a:r>
          </a:p>
          <a:p>
            <a:pPr marL="514350" marR="0" lvl="0" indent="-514350" defTabSz="914400" eaLnBrk="1" fontAlgn="auto" latinLnBrk="0" hangingPunct="1">
              <a:lnSpc>
                <a:spcPct val="150000"/>
              </a:lnSpc>
              <a:spcBef>
                <a:spcPts val="0"/>
              </a:spcBef>
              <a:spcAft>
                <a:spcPts val="0"/>
              </a:spcAft>
              <a:buClrTx/>
              <a:buSzTx/>
              <a:buFont typeface="+mj-lt"/>
              <a:buAutoNum type="alphaUcPeriod"/>
              <a:tabLst/>
              <a:defRPr/>
            </a:pPr>
            <a:endParaRPr lang="en-US" i="1" dirty="0"/>
          </a:p>
          <a:p>
            <a:pPr marL="514350" indent="-514350">
              <a:lnSpc>
                <a:spcPct val="150000"/>
              </a:lnSpc>
              <a:spcBef>
                <a:spcPts val="0"/>
              </a:spcBef>
              <a:buFont typeface="+mj-lt"/>
              <a:buAutoNum type="alphaUcPeriod"/>
              <a:defRPr/>
            </a:pPr>
            <a:r>
              <a:rPr lang="en-US" sz="2400" i="1" dirty="0">
                <a:solidFill>
                  <a:srgbClr val="002060"/>
                </a:solidFill>
              </a:rPr>
              <a:t>On the average over the selected                  </a:t>
            </a:r>
            <a:r>
              <a:rPr lang="en-US" sz="2400" i="1" dirty="0"/>
              <a:t>(FDR/FCR)</a:t>
            </a:r>
          </a:p>
        </p:txBody>
      </p:sp>
      <p:sp>
        <p:nvSpPr>
          <p:cNvPr id="4" name="Date Placeholder 4">
            <a:extLst>
              <a:ext uri="{FF2B5EF4-FFF2-40B4-BE49-F238E27FC236}">
                <a16:creationId xmlns:a16="http://schemas.microsoft.com/office/drawing/2014/main" id="{03F0B043-0902-DC46-85BB-A651AA9B5B3F}"/>
              </a:ext>
            </a:extLst>
          </p:cNvPr>
          <p:cNvSpPr>
            <a:spLocks noGrp="1"/>
          </p:cNvSpPr>
          <p:nvPr>
            <p:ph type="dt" sz="half" idx="10"/>
          </p:nvPr>
        </p:nvSpPr>
        <p:spPr>
          <a:xfrm>
            <a:off x="457200" y="19050"/>
            <a:ext cx="2895600" cy="328613"/>
          </a:xfrm>
        </p:spPr>
        <p:txBody>
          <a:bodyPr/>
          <a:lstStyle/>
          <a:p>
            <a:pPr>
              <a:defRPr/>
            </a:pPr>
            <a:r>
              <a:rPr lang="en-US" dirty="0"/>
              <a:t>Y </a:t>
            </a:r>
            <a:r>
              <a:rPr lang="en-US" dirty="0" err="1"/>
              <a:t>Benjamini</a:t>
            </a:r>
            <a:endParaRPr lang="en-US" sz="1400" dirty="0"/>
          </a:p>
        </p:txBody>
      </p:sp>
    </p:spTree>
    <p:extLst>
      <p:ext uri="{BB962C8B-B14F-4D97-AF65-F5344CB8AC3E}">
        <p14:creationId xmlns:p14="http://schemas.microsoft.com/office/powerpoint/2010/main" val="1405857645"/>
      </p:ext>
    </p:extLst>
  </p:cSld>
  <p:clrMapOvr>
    <a:masterClrMapping/>
  </p:clrMapOvr>
  <mc:AlternateContent xmlns:mc="http://schemas.openxmlformats.org/markup-compatibility/2006" xmlns:p14="http://schemas.microsoft.com/office/powerpoint/2010/main">
    <mc:Choice Requires="p14">
      <p:transition spd="slow" p14:dur="2000" advTm="5102"/>
    </mc:Choice>
    <mc:Fallback xmlns="">
      <p:transition spd="slow" advTm="5102"/>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SoS</a:t>
            </a:r>
            <a:r>
              <a:rPr lang="en-US" dirty="0"/>
              <a:t>: Utilizing the selection procedure used</a:t>
            </a:r>
            <a:br>
              <a:rPr lang="en-US" dirty="0"/>
            </a:br>
            <a:r>
              <a:rPr lang="en-US" dirty="0"/>
              <a:t>      (1) max(X</a:t>
            </a:r>
            <a:r>
              <a:rPr lang="en-US" baseline="-25000" dirty="0"/>
              <a:t>i</a:t>
            </a:r>
            <a:r>
              <a:rPr lang="en-US" dirty="0"/>
              <a:t>)</a:t>
            </a:r>
          </a:p>
        </p:txBody>
      </p:sp>
      <p:sp>
        <p:nvSpPr>
          <p:cNvPr id="3" name="Content Placeholder 2"/>
          <p:cNvSpPr>
            <a:spLocks noGrp="1"/>
          </p:cNvSpPr>
          <p:nvPr>
            <p:ph idx="1"/>
          </p:nvPr>
        </p:nvSpPr>
        <p:spPr>
          <a:xfrm>
            <a:off x="457200" y="1254125"/>
            <a:ext cx="8534400" cy="5259388"/>
          </a:xfrm>
        </p:spPr>
        <p:txBody>
          <a:bodyPr/>
          <a:lstStyle/>
          <a:p>
            <a:pPr marL="0" indent="0">
              <a:buNone/>
            </a:pPr>
            <a:r>
              <a:rPr lang="en-US" sz="2000" dirty="0">
                <a:solidFill>
                  <a:schemeClr val="tx1"/>
                </a:solidFill>
              </a:rPr>
              <a:t>					</a:t>
            </a:r>
            <a:r>
              <a:rPr lang="en-US" sz="2000" dirty="0" err="1">
                <a:solidFill>
                  <a:schemeClr val="tx1"/>
                </a:solidFill>
              </a:rPr>
              <a:t>Hechtlinger</a:t>
            </a:r>
            <a:r>
              <a:rPr lang="en-US" sz="2000" dirty="0">
                <a:solidFill>
                  <a:schemeClr val="tx1"/>
                </a:solidFill>
              </a:rPr>
              <a:t>, Stark &amp; YB (14+)</a:t>
            </a:r>
          </a:p>
          <a:p>
            <a:pPr marL="0" indent="0">
              <a:buNone/>
            </a:pPr>
            <a:endParaRPr lang="en-US" dirty="0"/>
          </a:p>
          <a:p>
            <a:pPr marL="0" indent="0">
              <a:buNone/>
            </a:pPr>
            <a:r>
              <a:rPr lang="en-US" dirty="0"/>
              <a:t>Example : Studying the effect of a pre-specified risk factor: </a:t>
            </a:r>
          </a:p>
          <a:p>
            <a:pPr marL="0" indent="0">
              <a:buNone/>
            </a:pPr>
            <a:r>
              <a:rPr lang="en-US" dirty="0"/>
              <a:t>	</a:t>
            </a:r>
            <a:r>
              <a:rPr lang="en-US" i="1" dirty="0">
                <a:solidFill>
                  <a:schemeClr val="tx1"/>
                </a:solidFill>
              </a:rPr>
              <a:t>Morbidity ~ </a:t>
            </a:r>
            <a:r>
              <a:rPr lang="en-US" i="1" dirty="0">
                <a:solidFill>
                  <a:schemeClr val="tx1"/>
                </a:solidFill>
                <a:latin typeface="Symbol" charset="2"/>
                <a:cs typeface="Symbol" charset="2"/>
              </a:rPr>
              <a:t>b</a:t>
            </a:r>
            <a:r>
              <a:rPr lang="en-US" i="1" baseline="-25000" dirty="0">
                <a:solidFill>
                  <a:schemeClr val="tx1"/>
                </a:solidFill>
              </a:rPr>
              <a:t>1.{1}</a:t>
            </a:r>
            <a:r>
              <a:rPr lang="en-US" i="1" dirty="0">
                <a:solidFill>
                  <a:schemeClr val="tx1"/>
                </a:solidFill>
              </a:rPr>
              <a:t>*Risk factor + </a:t>
            </a:r>
            <a:r>
              <a:rPr lang="en-US" i="1" dirty="0">
                <a:solidFill>
                  <a:schemeClr val="tx1"/>
                </a:solidFill>
                <a:latin typeface="Symbol" charset="2"/>
                <a:cs typeface="Symbol" charset="2"/>
              </a:rPr>
              <a:t>e</a:t>
            </a:r>
          </a:p>
          <a:p>
            <a:pPr marL="0" indent="0">
              <a:buNone/>
            </a:pPr>
            <a:r>
              <a:rPr lang="en-US" dirty="0"/>
              <a:t>Effect of Risk Factor adjusted for Age and Gender:</a:t>
            </a:r>
          </a:p>
          <a:p>
            <a:pPr marL="0" indent="0">
              <a:buNone/>
            </a:pPr>
            <a:r>
              <a:rPr lang="en-US" dirty="0"/>
              <a:t>	</a:t>
            </a:r>
            <a:r>
              <a:rPr lang="en-US" i="1" dirty="0">
                <a:solidFill>
                  <a:srgbClr val="000000"/>
                </a:solidFill>
              </a:rPr>
              <a:t>Morbidity ~ </a:t>
            </a:r>
            <a:r>
              <a:rPr lang="en-US" i="1" dirty="0">
                <a:solidFill>
                  <a:srgbClr val="000000"/>
                </a:solidFill>
                <a:latin typeface="Symbol" charset="2"/>
                <a:cs typeface="Symbol" charset="2"/>
              </a:rPr>
              <a:t>b</a:t>
            </a:r>
            <a:r>
              <a:rPr lang="en-US" i="1" baseline="-25000" dirty="0">
                <a:solidFill>
                  <a:srgbClr val="000000"/>
                </a:solidFill>
              </a:rPr>
              <a:t>1.{1,2,3}</a:t>
            </a:r>
            <a:r>
              <a:rPr lang="en-US" i="1" dirty="0">
                <a:solidFill>
                  <a:srgbClr val="000000"/>
                </a:solidFill>
              </a:rPr>
              <a:t>*Risk </a:t>
            </a:r>
            <a:r>
              <a:rPr lang="en-US" i="1" dirty="0" err="1">
                <a:solidFill>
                  <a:srgbClr val="000000"/>
                </a:solidFill>
              </a:rPr>
              <a:t>factor+Age</a:t>
            </a:r>
            <a:r>
              <a:rPr lang="en-US" i="1" dirty="0">
                <a:solidFill>
                  <a:srgbClr val="000000"/>
                </a:solidFill>
              </a:rPr>
              <a:t> +Gender +</a:t>
            </a:r>
            <a:r>
              <a:rPr lang="en-US" i="1" dirty="0">
                <a:solidFill>
                  <a:srgbClr val="000000"/>
                </a:solidFill>
                <a:latin typeface="Symbol" charset="2"/>
                <a:cs typeface="Symbol" charset="2"/>
              </a:rPr>
              <a:t>e</a:t>
            </a:r>
          </a:p>
          <a:p>
            <a:pPr marL="0" indent="0">
              <a:buNone/>
            </a:pPr>
            <a:r>
              <a:rPr lang="en-US" dirty="0"/>
              <a:t>The abstract carries merely the largest of the two </a:t>
            </a:r>
            <a:r>
              <a:rPr lang="en-US" dirty="0">
                <a:latin typeface="Symbol" charset="2"/>
                <a:cs typeface="Symbol" charset="2"/>
              </a:rPr>
              <a:t>b</a:t>
            </a:r>
            <a:r>
              <a:rPr lang="en-US" dirty="0"/>
              <a:t>’s and its 95% confidence interval </a:t>
            </a:r>
          </a:p>
          <a:p>
            <a:pPr marL="0" indent="0">
              <a:buNone/>
            </a:pPr>
            <a:r>
              <a:rPr lang="en-US" dirty="0"/>
              <a:t>    </a:t>
            </a:r>
          </a:p>
          <a:p>
            <a:pPr marL="0" indent="0">
              <a:buNone/>
            </a:pPr>
            <a:r>
              <a:rPr lang="en-US" dirty="0"/>
              <a:t>   Goal:   Design a (single) CI for the largest </a:t>
            </a:r>
          </a:p>
          <a:p>
            <a:pPr marL="0" indent="0">
              <a:buNone/>
            </a:pPr>
            <a:r>
              <a:rPr lang="en-US" dirty="0"/>
              <a:t>               Can we do better than </a:t>
            </a:r>
            <a:r>
              <a:rPr lang="en-US" i="1" dirty="0" err="1">
                <a:solidFill>
                  <a:srgbClr val="000000"/>
                </a:solidFill>
                <a:latin typeface="Symbol" charset="2"/>
                <a:cs typeface="Symbol" charset="2"/>
              </a:rPr>
              <a:t>b</a:t>
            </a:r>
            <a:r>
              <a:rPr lang="en-US" i="1" baseline="-25000" dirty="0" err="1">
                <a:solidFill>
                  <a:srgbClr val="000000"/>
                </a:solidFill>
              </a:rPr>
              <a:t>max</a:t>
            </a:r>
            <a:r>
              <a:rPr lang="en-US" i="1" baseline="-25000" dirty="0">
                <a:solidFill>
                  <a:srgbClr val="000000"/>
                </a:solidFill>
              </a:rPr>
              <a:t> </a:t>
            </a:r>
            <a:r>
              <a:rPr lang="en-US" i="1" dirty="0">
                <a:solidFill>
                  <a:srgbClr val="000000"/>
                </a:solidFill>
              </a:rPr>
              <a:t>±se(</a:t>
            </a:r>
            <a:r>
              <a:rPr lang="en-US" i="1" dirty="0" err="1">
                <a:solidFill>
                  <a:srgbClr val="000000"/>
                </a:solidFill>
                <a:latin typeface="Symbol" charset="2"/>
                <a:cs typeface="Symbol" charset="2"/>
              </a:rPr>
              <a:t>b</a:t>
            </a:r>
            <a:r>
              <a:rPr lang="en-US" i="1" baseline="-25000" dirty="0" err="1">
                <a:solidFill>
                  <a:srgbClr val="000000"/>
                </a:solidFill>
              </a:rPr>
              <a:t>max</a:t>
            </a:r>
            <a:r>
              <a:rPr lang="en-US" i="1" dirty="0">
                <a:solidFill>
                  <a:srgbClr val="000000"/>
                </a:solidFill>
              </a:rPr>
              <a:t>)z</a:t>
            </a:r>
            <a:r>
              <a:rPr lang="en-US" i="1" baseline="-25000" dirty="0">
                <a:solidFill>
                  <a:srgbClr val="000000"/>
                </a:solidFill>
              </a:rPr>
              <a:t>1-</a:t>
            </a:r>
            <a:r>
              <a:rPr lang="en-US" i="1" baseline="-25000" dirty="0">
                <a:solidFill>
                  <a:srgbClr val="000000"/>
                </a:solidFill>
                <a:latin typeface="Symbol" charset="2"/>
                <a:cs typeface="Symbol" charset="2"/>
              </a:rPr>
              <a:t>a/</a:t>
            </a:r>
            <a:r>
              <a:rPr lang="en-US" baseline="-25000" dirty="0">
                <a:solidFill>
                  <a:schemeClr val="accent6">
                    <a:lumMod val="75000"/>
                  </a:schemeClr>
                </a:solidFill>
              </a:rPr>
              <a:t>4 </a:t>
            </a:r>
            <a:r>
              <a:rPr lang="en-US" dirty="0">
                <a:solidFill>
                  <a:schemeClr val="accent6">
                    <a:lumMod val="75000"/>
                  </a:schemeClr>
                </a:solidFill>
              </a:rPr>
              <a:t> ?</a:t>
            </a:r>
          </a:p>
          <a:p>
            <a:pPr marL="0" indent="0">
              <a:buNone/>
            </a:pPr>
            <a:r>
              <a:rPr lang="en-US" dirty="0"/>
              <a:t>  </a:t>
            </a:r>
          </a:p>
        </p:txBody>
      </p:sp>
    </p:spTree>
    <p:extLst>
      <p:ext uri="{BB962C8B-B14F-4D97-AF65-F5344CB8AC3E}">
        <p14:creationId xmlns:p14="http://schemas.microsoft.com/office/powerpoint/2010/main" val="29717679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Acceptance regions for </a:t>
            </a:r>
            <a:r>
              <a:rPr lang="en-US" dirty="0">
                <a:latin typeface="Symbol" charset="2"/>
                <a:cs typeface="Symbol" charset="2"/>
              </a:rPr>
              <a:t>m   </a:t>
            </a:r>
            <a:r>
              <a:rPr lang="en-US" dirty="0"/>
              <a:t>(non-</a:t>
            </a:r>
            <a:r>
              <a:rPr lang="en-US" dirty="0" err="1"/>
              <a:t>equivariant</a:t>
            </a:r>
            <a:r>
              <a:rPr lang="en-US" dirty="0"/>
              <a:t>)</a:t>
            </a:r>
            <a:endParaRPr lang="en-US" baseline="-25000" dirty="0"/>
          </a:p>
        </p:txBody>
      </p:sp>
      <p:pic>
        <p:nvPicPr>
          <p:cNvPr id="6" name="Content Placeholder 5"/>
          <p:cNvPicPr>
            <a:picLocks noGrp="1" noChangeAspect="1"/>
          </p:cNvPicPr>
          <p:nvPr>
            <p:ph idx="1"/>
          </p:nvPr>
        </p:nvPicPr>
        <p:blipFill>
          <a:blip r:embed="rId2"/>
          <a:srcRect l="-27795" r="-27795"/>
          <a:stretch>
            <a:fillRect/>
          </a:stretch>
        </p:blipFill>
        <p:spPr/>
      </p:pic>
      <p:cxnSp>
        <p:nvCxnSpPr>
          <p:cNvPr id="8" name="Straight Connector 7"/>
          <p:cNvCxnSpPr/>
          <p:nvPr/>
        </p:nvCxnSpPr>
        <p:spPr>
          <a:xfrm flipH="1" flipV="1">
            <a:off x="4610100" y="1739900"/>
            <a:ext cx="38100" cy="4064000"/>
          </a:xfrm>
          <a:prstGeom prst="line">
            <a:avLst/>
          </a:prstGeom>
          <a:ln>
            <a:prstDash val="dot"/>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324100" y="3924300"/>
            <a:ext cx="5003800" cy="12700"/>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908928" y="3554968"/>
            <a:ext cx="756637" cy="369332"/>
          </a:xfrm>
          <a:prstGeom prst="rect">
            <a:avLst/>
          </a:prstGeom>
          <a:noFill/>
        </p:spPr>
        <p:txBody>
          <a:bodyPr wrap="none" rtlCol="0">
            <a:spAutoFit/>
          </a:bodyPr>
          <a:lstStyle/>
          <a:p>
            <a:r>
              <a:rPr lang="en-US" dirty="0">
                <a:latin typeface="Symbol" charset="2"/>
                <a:cs typeface="Symbol" charset="2"/>
              </a:rPr>
              <a:t>m</a:t>
            </a:r>
            <a:r>
              <a:rPr lang="en-US" baseline="-25000" dirty="0"/>
              <a:t>1</a:t>
            </a:r>
            <a:r>
              <a:rPr lang="en-US" dirty="0"/>
              <a:t>&gt;</a:t>
            </a:r>
            <a:r>
              <a:rPr lang="en-US" dirty="0">
                <a:latin typeface="Symbol" charset="2"/>
                <a:cs typeface="Symbol" charset="2"/>
              </a:rPr>
              <a:t>m</a:t>
            </a:r>
            <a:r>
              <a:rPr lang="en-US" baseline="-25000" dirty="0"/>
              <a:t>2</a:t>
            </a:r>
          </a:p>
        </p:txBody>
      </p:sp>
      <p:pic>
        <p:nvPicPr>
          <p:cNvPr id="13" name="Picture 12"/>
          <p:cNvPicPr>
            <a:picLocks noChangeAspect="1"/>
          </p:cNvPicPr>
          <p:nvPr/>
        </p:nvPicPr>
        <p:blipFill>
          <a:blip r:embed="rId3"/>
          <a:stretch>
            <a:fillRect/>
          </a:stretch>
        </p:blipFill>
        <p:spPr>
          <a:xfrm>
            <a:off x="787400" y="6253163"/>
            <a:ext cx="6540500" cy="723900"/>
          </a:xfrm>
          <a:prstGeom prst="rect">
            <a:avLst/>
          </a:prstGeom>
        </p:spPr>
      </p:pic>
      <p:sp>
        <p:nvSpPr>
          <p:cNvPr id="2" name="TextBox 1"/>
          <p:cNvSpPr txBox="1"/>
          <p:nvPr/>
        </p:nvSpPr>
        <p:spPr>
          <a:xfrm>
            <a:off x="232327" y="0"/>
            <a:ext cx="2860053" cy="400110"/>
          </a:xfrm>
          <a:prstGeom prst="rect">
            <a:avLst/>
          </a:prstGeom>
          <a:noFill/>
        </p:spPr>
        <p:txBody>
          <a:bodyPr wrap="none" rtlCol="0">
            <a:spAutoFit/>
          </a:bodyPr>
          <a:lstStyle/>
          <a:p>
            <a:r>
              <a:rPr lang="en-US" sz="2000" dirty="0" err="1">
                <a:solidFill>
                  <a:srgbClr val="FFFFFF"/>
                </a:solidFill>
              </a:rPr>
              <a:t>Hechtlinger</a:t>
            </a:r>
            <a:r>
              <a:rPr lang="en-US" sz="2000" dirty="0">
                <a:solidFill>
                  <a:srgbClr val="FFFFFF"/>
                </a:solidFill>
              </a:rPr>
              <a:t>, Stark &amp; YB</a:t>
            </a:r>
          </a:p>
        </p:txBody>
      </p:sp>
    </p:spTree>
    <p:extLst>
      <p:ext uri="{BB962C8B-B14F-4D97-AF65-F5344CB8AC3E}">
        <p14:creationId xmlns:p14="http://schemas.microsoft.com/office/powerpoint/2010/main" val="33476535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Confidence intervals  for </a:t>
            </a:r>
            <a:r>
              <a:rPr lang="en-US" dirty="0">
                <a:latin typeface="Symbol" charset="2"/>
                <a:cs typeface="Symbol" charset="2"/>
              </a:rPr>
              <a:t>m</a:t>
            </a:r>
            <a:r>
              <a:rPr lang="en-US" baseline="-25000" dirty="0">
                <a:latin typeface="+mn-lt"/>
                <a:cs typeface="Symbol" charset="2"/>
              </a:rPr>
              <a:t>i  </a:t>
            </a:r>
            <a:endParaRPr lang="en-US" baseline="-25000" dirty="0"/>
          </a:p>
        </p:txBody>
      </p:sp>
      <p:pic>
        <p:nvPicPr>
          <p:cNvPr id="6" name="Content Placeholder 5"/>
          <p:cNvPicPr>
            <a:picLocks noGrp="1" noChangeAspect="1"/>
          </p:cNvPicPr>
          <p:nvPr>
            <p:ph idx="1"/>
          </p:nvPr>
        </p:nvPicPr>
        <p:blipFill>
          <a:blip r:embed="rId2"/>
          <a:srcRect l="-27795" r="-27795"/>
          <a:stretch>
            <a:fillRect/>
          </a:stretch>
        </p:blipFill>
        <p:spPr/>
      </p:pic>
      <p:cxnSp>
        <p:nvCxnSpPr>
          <p:cNvPr id="8" name="Straight Connector 7"/>
          <p:cNvCxnSpPr/>
          <p:nvPr/>
        </p:nvCxnSpPr>
        <p:spPr>
          <a:xfrm flipH="1" flipV="1">
            <a:off x="4610100" y="1739900"/>
            <a:ext cx="38100" cy="4064000"/>
          </a:xfrm>
          <a:prstGeom prst="line">
            <a:avLst/>
          </a:prstGeom>
          <a:ln>
            <a:prstDash val="dot"/>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324100" y="3924300"/>
            <a:ext cx="5003800" cy="12700"/>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908928" y="3554968"/>
            <a:ext cx="828359" cy="369332"/>
          </a:xfrm>
          <a:prstGeom prst="rect">
            <a:avLst/>
          </a:prstGeom>
          <a:noFill/>
        </p:spPr>
        <p:txBody>
          <a:bodyPr wrap="none" rtlCol="0">
            <a:spAutoFit/>
          </a:bodyPr>
          <a:lstStyle/>
          <a:p>
            <a:r>
              <a:rPr lang="en-US" dirty="0">
                <a:cs typeface="Symbol" charset="2"/>
              </a:rPr>
              <a:t>x</a:t>
            </a:r>
            <a:r>
              <a:rPr lang="en-US" baseline="-25000" dirty="0"/>
              <a:t>1 </a:t>
            </a:r>
            <a:r>
              <a:rPr lang="en-US" dirty="0"/>
              <a:t>&gt; </a:t>
            </a:r>
            <a:r>
              <a:rPr lang="en-US" dirty="0">
                <a:cs typeface="Symbol" charset="2"/>
              </a:rPr>
              <a:t>x</a:t>
            </a:r>
            <a:r>
              <a:rPr lang="en-US" baseline="-25000" dirty="0"/>
              <a:t>2</a:t>
            </a:r>
          </a:p>
        </p:txBody>
      </p:sp>
      <p:sp>
        <p:nvSpPr>
          <p:cNvPr id="7" name="Rectangle 6"/>
          <p:cNvSpPr/>
          <p:nvPr/>
        </p:nvSpPr>
        <p:spPr>
          <a:xfrm>
            <a:off x="3683000" y="1254125"/>
            <a:ext cx="1778414"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796885" y="1270556"/>
            <a:ext cx="1626429" cy="369332"/>
          </a:xfrm>
          <a:prstGeom prst="rect">
            <a:avLst/>
          </a:prstGeom>
          <a:noFill/>
        </p:spPr>
        <p:txBody>
          <a:bodyPr wrap="none" rtlCol="0">
            <a:spAutoFit/>
          </a:bodyPr>
          <a:lstStyle/>
          <a:p>
            <a:r>
              <a:rPr lang="en-US" dirty="0"/>
              <a:t>x</a:t>
            </a:r>
            <a:r>
              <a:rPr lang="en-US" baseline="-25000" dirty="0"/>
              <a:t>1</a:t>
            </a:r>
            <a:r>
              <a:rPr lang="en-US" dirty="0"/>
              <a:t>=3 and x</a:t>
            </a:r>
            <a:r>
              <a:rPr lang="en-US" baseline="-25000" dirty="0"/>
              <a:t>2</a:t>
            </a:r>
            <a:r>
              <a:rPr lang="en-US" dirty="0"/>
              <a:t>=2</a:t>
            </a:r>
          </a:p>
        </p:txBody>
      </p:sp>
      <p:sp>
        <p:nvSpPr>
          <p:cNvPr id="9" name="TextBox 8"/>
          <p:cNvSpPr txBox="1"/>
          <p:nvPr/>
        </p:nvSpPr>
        <p:spPr>
          <a:xfrm>
            <a:off x="7086600" y="3752334"/>
            <a:ext cx="1292992" cy="400110"/>
          </a:xfrm>
          <a:prstGeom prst="rect">
            <a:avLst/>
          </a:prstGeom>
          <a:noFill/>
        </p:spPr>
        <p:txBody>
          <a:bodyPr wrap="none" rtlCol="0">
            <a:spAutoFit/>
          </a:bodyPr>
          <a:lstStyle/>
          <a:p>
            <a:r>
              <a:rPr lang="en-US" sz="2000" dirty="0"/>
              <a:t>CI</a:t>
            </a:r>
            <a:r>
              <a:rPr lang="en-US" sz="2000" dirty="0">
                <a:latin typeface="Symbol" charset="2"/>
                <a:cs typeface="Symbol" charset="2"/>
              </a:rPr>
              <a:t>m</a:t>
            </a:r>
            <a:r>
              <a:rPr lang="en-US" sz="2000" baseline="-25000" dirty="0"/>
              <a:t>1</a:t>
            </a:r>
            <a:r>
              <a:rPr lang="en-US" sz="2000" dirty="0"/>
              <a:t>=3±c</a:t>
            </a:r>
          </a:p>
        </p:txBody>
      </p:sp>
      <p:sp>
        <p:nvSpPr>
          <p:cNvPr id="12" name="TextBox 11"/>
          <p:cNvSpPr txBox="1"/>
          <p:nvPr/>
        </p:nvSpPr>
        <p:spPr>
          <a:xfrm>
            <a:off x="232327" y="0"/>
            <a:ext cx="2860053" cy="400110"/>
          </a:xfrm>
          <a:prstGeom prst="rect">
            <a:avLst/>
          </a:prstGeom>
          <a:noFill/>
        </p:spPr>
        <p:txBody>
          <a:bodyPr wrap="none" rtlCol="0">
            <a:spAutoFit/>
          </a:bodyPr>
          <a:lstStyle/>
          <a:p>
            <a:r>
              <a:rPr lang="en-US" sz="2000" dirty="0" err="1">
                <a:solidFill>
                  <a:srgbClr val="FFFFFF"/>
                </a:solidFill>
              </a:rPr>
              <a:t>Hechtlinger</a:t>
            </a:r>
            <a:r>
              <a:rPr lang="en-US" sz="2000" dirty="0">
                <a:solidFill>
                  <a:srgbClr val="FFFFFF"/>
                </a:solidFill>
              </a:rPr>
              <a:t>, Stark &amp; YB</a:t>
            </a:r>
          </a:p>
        </p:txBody>
      </p:sp>
    </p:spTree>
    <p:extLst>
      <p:ext uri="{BB962C8B-B14F-4D97-AF65-F5344CB8AC3E}">
        <p14:creationId xmlns:p14="http://schemas.microsoft.com/office/powerpoint/2010/main" val="29715878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Acceptance regions for </a:t>
            </a:r>
            <a:r>
              <a:rPr lang="en-US" dirty="0">
                <a:latin typeface="Symbol" charset="2"/>
                <a:cs typeface="Symbol" charset="2"/>
              </a:rPr>
              <a:t>m </a:t>
            </a:r>
            <a:r>
              <a:rPr lang="en-US" dirty="0">
                <a:cs typeface="Symbol" charset="2"/>
              </a:rPr>
              <a:t>: How big should c be?</a:t>
            </a:r>
            <a:endParaRPr lang="en-US" baseline="-25000" dirty="0"/>
          </a:p>
        </p:txBody>
      </p:sp>
      <p:pic>
        <p:nvPicPr>
          <p:cNvPr id="6" name="Content Placeholder 5"/>
          <p:cNvPicPr>
            <a:picLocks noGrp="1" noChangeAspect="1"/>
          </p:cNvPicPr>
          <p:nvPr>
            <p:ph idx="1"/>
          </p:nvPr>
        </p:nvPicPr>
        <p:blipFill>
          <a:blip r:embed="rId2"/>
          <a:srcRect l="-27795" r="-27795"/>
          <a:stretch>
            <a:fillRect/>
          </a:stretch>
        </p:blipFill>
        <p:spPr/>
      </p:pic>
      <p:cxnSp>
        <p:nvCxnSpPr>
          <p:cNvPr id="8" name="Straight Connector 7"/>
          <p:cNvCxnSpPr/>
          <p:nvPr/>
        </p:nvCxnSpPr>
        <p:spPr>
          <a:xfrm flipH="1" flipV="1">
            <a:off x="4610100" y="1739900"/>
            <a:ext cx="38100" cy="4064000"/>
          </a:xfrm>
          <a:prstGeom prst="line">
            <a:avLst/>
          </a:prstGeom>
          <a:ln>
            <a:prstDash val="dot"/>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324100" y="3924300"/>
            <a:ext cx="5003800" cy="12700"/>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908928" y="3554968"/>
            <a:ext cx="756637" cy="369332"/>
          </a:xfrm>
          <a:prstGeom prst="rect">
            <a:avLst/>
          </a:prstGeom>
          <a:noFill/>
        </p:spPr>
        <p:txBody>
          <a:bodyPr wrap="none" rtlCol="0">
            <a:spAutoFit/>
          </a:bodyPr>
          <a:lstStyle/>
          <a:p>
            <a:r>
              <a:rPr lang="en-US" dirty="0">
                <a:latin typeface="Symbol" charset="2"/>
                <a:cs typeface="Symbol" charset="2"/>
              </a:rPr>
              <a:t>m</a:t>
            </a:r>
            <a:r>
              <a:rPr lang="en-US" baseline="-25000" dirty="0"/>
              <a:t>1</a:t>
            </a:r>
            <a:r>
              <a:rPr lang="en-US" dirty="0"/>
              <a:t>&gt;</a:t>
            </a:r>
            <a:r>
              <a:rPr lang="en-US" dirty="0">
                <a:latin typeface="Symbol" charset="2"/>
                <a:cs typeface="Symbol" charset="2"/>
              </a:rPr>
              <a:t>m</a:t>
            </a:r>
            <a:r>
              <a:rPr lang="en-US" baseline="-25000" dirty="0"/>
              <a:t>2</a:t>
            </a:r>
          </a:p>
        </p:txBody>
      </p:sp>
      <p:grpSp>
        <p:nvGrpSpPr>
          <p:cNvPr id="28" name="Group 27"/>
          <p:cNvGrpSpPr/>
          <p:nvPr/>
        </p:nvGrpSpPr>
        <p:grpSpPr>
          <a:xfrm>
            <a:off x="5105400" y="1370568"/>
            <a:ext cx="431800" cy="2095500"/>
            <a:chOff x="5105400" y="1625600"/>
            <a:chExt cx="431800" cy="2095500"/>
          </a:xfrm>
        </p:grpSpPr>
        <p:cxnSp>
          <p:nvCxnSpPr>
            <p:cNvPr id="17" name="Straight Connector 16"/>
            <p:cNvCxnSpPr/>
            <p:nvPr/>
          </p:nvCxnSpPr>
          <p:spPr>
            <a:xfrm flipV="1">
              <a:off x="5537200" y="1625600"/>
              <a:ext cx="0" cy="20955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105400" y="1625600"/>
              <a:ext cx="0" cy="1625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105400" y="3251200"/>
              <a:ext cx="419100" cy="469900"/>
            </a:xfrm>
            <a:prstGeom prst="line">
              <a:avLst/>
            </a:prstGeom>
          </p:spPr>
          <p:style>
            <a:lnRef idx="2">
              <a:schemeClr val="accent1"/>
            </a:lnRef>
            <a:fillRef idx="0">
              <a:schemeClr val="accent1"/>
            </a:fillRef>
            <a:effectRef idx="1">
              <a:schemeClr val="accent1"/>
            </a:effectRef>
            <a:fontRef idx="minor">
              <a:schemeClr val="tx1"/>
            </a:fontRef>
          </p:style>
        </p:cxnSp>
      </p:grpSp>
      <p:sp>
        <p:nvSpPr>
          <p:cNvPr id="33" name="Bent Arrow 32"/>
          <p:cNvSpPr/>
          <p:nvPr/>
        </p:nvSpPr>
        <p:spPr>
          <a:xfrm>
            <a:off x="3670300" y="2451100"/>
            <a:ext cx="596900" cy="633968"/>
          </a:xfrm>
          <a:prstGeom prst="bentArrow">
            <a:avLst>
              <a:gd name="adj1" fmla="val 10977"/>
              <a:gd name="adj2" fmla="val 16987"/>
              <a:gd name="adj3" fmla="val 25000"/>
              <a:gd name="adj4" fmla="val 43750"/>
            </a:avLst>
          </a:prstGeom>
          <a:no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Curved Right Arrow 34"/>
          <p:cNvSpPr/>
          <p:nvPr/>
        </p:nvSpPr>
        <p:spPr>
          <a:xfrm rot="16200000">
            <a:off x="5129910" y="2046224"/>
            <a:ext cx="341884" cy="1216152"/>
          </a:xfrm>
          <a:prstGeom prst="curved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36" name="Group 35"/>
          <p:cNvGrpSpPr/>
          <p:nvPr/>
        </p:nvGrpSpPr>
        <p:grpSpPr>
          <a:xfrm flipH="1">
            <a:off x="5118100" y="1370568"/>
            <a:ext cx="431800" cy="2095500"/>
            <a:chOff x="5105400" y="1625600"/>
            <a:chExt cx="431800" cy="2095500"/>
          </a:xfrm>
        </p:grpSpPr>
        <p:cxnSp>
          <p:nvCxnSpPr>
            <p:cNvPr id="37" name="Straight Connector 36"/>
            <p:cNvCxnSpPr/>
            <p:nvPr/>
          </p:nvCxnSpPr>
          <p:spPr>
            <a:xfrm flipV="1">
              <a:off x="5537200" y="1625600"/>
              <a:ext cx="0" cy="20955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5105400" y="1625600"/>
              <a:ext cx="0" cy="1625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105400" y="3251200"/>
              <a:ext cx="419100" cy="46990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232327" y="0"/>
            <a:ext cx="2860053" cy="400110"/>
          </a:xfrm>
          <a:prstGeom prst="rect">
            <a:avLst/>
          </a:prstGeom>
          <a:noFill/>
        </p:spPr>
        <p:txBody>
          <a:bodyPr wrap="none" rtlCol="0">
            <a:spAutoFit/>
          </a:bodyPr>
          <a:lstStyle/>
          <a:p>
            <a:r>
              <a:rPr lang="en-US" sz="2000" dirty="0" err="1">
                <a:solidFill>
                  <a:srgbClr val="FFFFFF"/>
                </a:solidFill>
              </a:rPr>
              <a:t>Hechtlinger</a:t>
            </a:r>
            <a:r>
              <a:rPr lang="en-US" sz="2000" dirty="0">
                <a:solidFill>
                  <a:srgbClr val="FFFFFF"/>
                </a:solidFill>
              </a:rPr>
              <a:t>, Stark &amp; YB</a:t>
            </a:r>
          </a:p>
        </p:txBody>
      </p:sp>
    </p:spTree>
    <p:extLst>
      <p:ext uri="{BB962C8B-B14F-4D97-AF65-F5344CB8AC3E}">
        <p14:creationId xmlns:p14="http://schemas.microsoft.com/office/powerpoint/2010/main" val="157128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5" grpId="0" animBg="1"/>
      <p:bldP spid="35"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585200" cy="503238"/>
          </a:xfrm>
        </p:spPr>
        <p:txBody>
          <a:bodyPr/>
          <a:lstStyle/>
          <a:p>
            <a:r>
              <a:rPr lang="en-US" dirty="0"/>
              <a:t>So c=z</a:t>
            </a:r>
            <a:r>
              <a:rPr lang="en-US" baseline="-25000" dirty="0"/>
              <a:t>1-</a:t>
            </a:r>
            <a:r>
              <a:rPr lang="en-US" baseline="-25000" dirty="0">
                <a:latin typeface="Symbol" charset="2"/>
                <a:cs typeface="Symbol" charset="2"/>
              </a:rPr>
              <a:t>a</a:t>
            </a:r>
            <a:r>
              <a:rPr lang="en-US" baseline="-25000" dirty="0"/>
              <a:t>/2  </a:t>
            </a:r>
            <a:r>
              <a:rPr lang="en-US" dirty="0"/>
              <a:t>: CI for max of two is like CI for one parameter!</a:t>
            </a:r>
          </a:p>
        </p:txBody>
      </p:sp>
      <p:pic>
        <p:nvPicPr>
          <p:cNvPr id="6" name="Content Placeholder 5" descr="alpha_2_CI.pdf"/>
          <p:cNvPicPr>
            <a:picLocks noGrp="1" noChangeAspect="1"/>
          </p:cNvPicPr>
          <p:nvPr>
            <p:ph idx="1"/>
          </p:nvPr>
        </p:nvPicPr>
        <p:blipFill>
          <a:blip r:embed="rId2">
            <a:extLst>
              <a:ext uri="{28A0092B-C50C-407E-A947-70E740481C1C}">
                <a14:useLocalDpi xmlns:a14="http://schemas.microsoft.com/office/drawing/2010/main" val="0"/>
              </a:ext>
            </a:extLst>
          </a:blip>
          <a:srcRect l="-28237" r="-28237"/>
          <a:stretch>
            <a:fillRect/>
          </a:stretch>
        </p:blipFill>
        <p:spPr/>
      </p:pic>
      <p:sp>
        <p:nvSpPr>
          <p:cNvPr id="7" name="TextBox 6"/>
          <p:cNvSpPr txBox="1"/>
          <p:nvPr/>
        </p:nvSpPr>
        <p:spPr>
          <a:xfrm>
            <a:off x="232327" y="0"/>
            <a:ext cx="2860053" cy="400110"/>
          </a:xfrm>
          <a:prstGeom prst="rect">
            <a:avLst/>
          </a:prstGeom>
          <a:noFill/>
        </p:spPr>
        <p:txBody>
          <a:bodyPr wrap="none" rtlCol="0">
            <a:spAutoFit/>
          </a:bodyPr>
          <a:lstStyle/>
          <a:p>
            <a:r>
              <a:rPr lang="en-US" sz="2000" dirty="0" err="1">
                <a:solidFill>
                  <a:srgbClr val="FFFFFF"/>
                </a:solidFill>
              </a:rPr>
              <a:t>Hechtlinger</a:t>
            </a:r>
            <a:r>
              <a:rPr lang="en-US" sz="2000" dirty="0">
                <a:solidFill>
                  <a:srgbClr val="FFFFFF"/>
                </a:solidFill>
              </a:rPr>
              <a:t>, Stark &amp; YB</a:t>
            </a:r>
          </a:p>
        </p:txBody>
      </p:sp>
      <p:sp>
        <p:nvSpPr>
          <p:cNvPr id="2" name="TextBox 1"/>
          <p:cNvSpPr txBox="1"/>
          <p:nvPr/>
        </p:nvSpPr>
        <p:spPr>
          <a:xfrm>
            <a:off x="2374347" y="6367189"/>
            <a:ext cx="4674965" cy="369332"/>
          </a:xfrm>
          <a:prstGeom prst="rect">
            <a:avLst/>
          </a:prstGeom>
          <a:noFill/>
        </p:spPr>
        <p:txBody>
          <a:bodyPr wrap="none" rtlCol="0">
            <a:spAutoFit/>
          </a:bodyPr>
          <a:lstStyle/>
          <a:p>
            <a:r>
              <a:rPr lang="en-US" dirty="0"/>
              <a:t>Holds for correlated bivariate normal as well</a:t>
            </a:r>
          </a:p>
        </p:txBody>
      </p:sp>
    </p:spTree>
    <p:extLst>
      <p:ext uri="{BB962C8B-B14F-4D97-AF65-F5344CB8AC3E}">
        <p14:creationId xmlns:p14="http://schemas.microsoft.com/office/powerpoint/2010/main" val="301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C70F8D-FD43-7043-A0B2-D8CD91402ABF}"/>
              </a:ext>
            </a:extLst>
          </p:cNvPr>
          <p:cNvSpPr>
            <a:spLocks noGrp="1"/>
          </p:cNvSpPr>
          <p:nvPr>
            <p:ph idx="1"/>
          </p:nvPr>
        </p:nvSpPr>
        <p:spPr>
          <a:xfrm>
            <a:off x="0" y="1586140"/>
            <a:ext cx="9144000" cy="1571278"/>
          </a:xfrm>
        </p:spPr>
        <p:txBody>
          <a:bodyPr/>
          <a:lstStyle/>
          <a:p>
            <a:pPr marL="0" indent="0">
              <a:buNone/>
            </a:pPr>
            <a:endParaRPr lang="en-US" dirty="0"/>
          </a:p>
        </p:txBody>
      </p:sp>
      <p:sp>
        <p:nvSpPr>
          <p:cNvPr id="5" name="Title 4">
            <a:extLst>
              <a:ext uri="{FF2B5EF4-FFF2-40B4-BE49-F238E27FC236}">
                <a16:creationId xmlns:a16="http://schemas.microsoft.com/office/drawing/2014/main" id="{3011FE96-4708-D447-806F-00D60A53E778}"/>
              </a:ext>
            </a:extLst>
          </p:cNvPr>
          <p:cNvSpPr>
            <a:spLocks noGrp="1"/>
          </p:cNvSpPr>
          <p:nvPr>
            <p:ph type="title"/>
          </p:nvPr>
        </p:nvSpPr>
        <p:spPr>
          <a:xfrm>
            <a:off x="457200" y="173727"/>
            <a:ext cx="8229600" cy="1143000"/>
          </a:xfrm>
        </p:spPr>
        <p:txBody>
          <a:bodyPr>
            <a:normAutofit/>
          </a:bodyPr>
          <a:lstStyle/>
          <a:p>
            <a:r>
              <a:rPr lang="en-US" sz="3600" dirty="0">
                <a:solidFill>
                  <a:schemeClr val="accent2"/>
                </a:solidFill>
              </a:rPr>
              <a:t>L levels in the tree</a:t>
            </a:r>
            <a:r>
              <a:rPr lang="en-US" dirty="0">
                <a:solidFill>
                  <a:schemeClr val="accent2"/>
                </a:solidFill>
              </a:rPr>
              <a:t>  </a:t>
            </a:r>
            <a:endParaRPr lang="en-US" dirty="0"/>
          </a:p>
        </p:txBody>
      </p:sp>
      <p:sp>
        <p:nvSpPr>
          <p:cNvPr id="9" name="Title 1">
            <a:extLst>
              <a:ext uri="{FF2B5EF4-FFF2-40B4-BE49-F238E27FC236}">
                <a16:creationId xmlns:a16="http://schemas.microsoft.com/office/drawing/2014/main" id="{B578E038-3EAE-1A44-B2A6-76BFD2E15C0E}"/>
              </a:ext>
            </a:extLst>
          </p:cNvPr>
          <p:cNvSpPr txBox="1">
            <a:spLocks/>
          </p:cNvSpPr>
          <p:nvPr/>
        </p:nvSpPr>
        <p:spPr>
          <a:xfrm>
            <a:off x="237121" y="-62237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i="0" kern="1200">
                <a:solidFill>
                  <a:schemeClr val="tx1"/>
                </a:solidFill>
                <a:latin typeface="Didot"/>
                <a:ea typeface="+mj-ea"/>
                <a:cs typeface="Didot"/>
              </a:defRPr>
            </a:lvl1pPr>
          </a:lstStyle>
          <a:p>
            <a:endParaRPr lang="en-US" sz="3600" dirty="0">
              <a:solidFill>
                <a:schemeClr val="accent2"/>
              </a:solidFill>
              <a:latin typeface="+mn-lt"/>
            </a:endParaRPr>
          </a:p>
        </p:txBody>
      </p:sp>
      <p:pic>
        <p:nvPicPr>
          <p:cNvPr id="10" name="Picture 9">
            <a:extLst>
              <a:ext uri="{FF2B5EF4-FFF2-40B4-BE49-F238E27FC236}">
                <a16:creationId xmlns:a16="http://schemas.microsoft.com/office/drawing/2014/main" id="{3B4B596C-BB38-7C4D-8773-74E7F6159576}"/>
              </a:ext>
            </a:extLst>
          </p:cNvPr>
          <p:cNvPicPr>
            <a:picLocks noChangeAspect="1"/>
          </p:cNvPicPr>
          <p:nvPr/>
        </p:nvPicPr>
        <p:blipFill>
          <a:blip r:embed="rId3"/>
          <a:stretch>
            <a:fillRect/>
          </a:stretch>
        </p:blipFill>
        <p:spPr>
          <a:xfrm>
            <a:off x="344438" y="1563134"/>
            <a:ext cx="8122283" cy="1293815"/>
          </a:xfrm>
          <a:prstGeom prst="rect">
            <a:avLst/>
          </a:prstGeom>
        </p:spPr>
      </p:pic>
      <p:sp>
        <p:nvSpPr>
          <p:cNvPr id="11" name="TextBox 10">
            <a:extLst>
              <a:ext uri="{FF2B5EF4-FFF2-40B4-BE49-F238E27FC236}">
                <a16:creationId xmlns:a16="http://schemas.microsoft.com/office/drawing/2014/main" id="{A332AA88-CE3B-A54C-9DDB-1D394C375186}"/>
              </a:ext>
            </a:extLst>
          </p:cNvPr>
          <p:cNvSpPr txBox="1"/>
          <p:nvPr/>
        </p:nvSpPr>
        <p:spPr>
          <a:xfrm>
            <a:off x="500194" y="1093351"/>
            <a:ext cx="1930337" cy="430887"/>
          </a:xfrm>
          <a:prstGeom prst="rect">
            <a:avLst/>
          </a:prstGeom>
          <a:noFill/>
        </p:spPr>
        <p:txBody>
          <a:bodyPr wrap="none" rtlCol="0">
            <a:spAutoFit/>
          </a:bodyPr>
          <a:lstStyle/>
          <a:p>
            <a:r>
              <a:rPr lang="en-US" sz="2200" dirty="0">
                <a:solidFill>
                  <a:srgbClr val="000090"/>
                </a:solidFill>
                <a:latin typeface="Arial" charset="0"/>
                <a:ea typeface="ＭＳ Ｐゴシック" charset="0"/>
              </a:rPr>
              <a:t>The error-rate</a:t>
            </a:r>
          </a:p>
        </p:txBody>
      </p:sp>
      <p:sp>
        <p:nvSpPr>
          <p:cNvPr id="12" name="TextBox 11">
            <a:extLst>
              <a:ext uri="{FF2B5EF4-FFF2-40B4-BE49-F238E27FC236}">
                <a16:creationId xmlns:a16="http://schemas.microsoft.com/office/drawing/2014/main" id="{452CA860-13C1-EA42-A9F5-E2FA60504E65}"/>
              </a:ext>
            </a:extLst>
          </p:cNvPr>
          <p:cNvSpPr txBox="1"/>
          <p:nvPr/>
        </p:nvSpPr>
        <p:spPr>
          <a:xfrm>
            <a:off x="8193806" y="1544197"/>
            <a:ext cx="985987" cy="584775"/>
          </a:xfrm>
          <a:prstGeom prst="rect">
            <a:avLst/>
          </a:prstGeom>
          <a:noFill/>
        </p:spPr>
        <p:txBody>
          <a:bodyPr wrap="square" rtlCol="0">
            <a:spAutoFit/>
          </a:bodyPr>
          <a:lstStyle/>
          <a:p>
            <a:r>
              <a:rPr lang="en-US" sz="3200" dirty="0">
                <a:solidFill>
                  <a:srgbClr val="0070C0"/>
                </a:solidFill>
              </a:rPr>
              <a:t>)</a:t>
            </a:r>
            <a:r>
              <a:rPr lang="en-US" sz="3200" dirty="0">
                <a:solidFill>
                  <a:srgbClr val="00B050"/>
                </a:solidFill>
              </a:rPr>
              <a:t>)</a:t>
            </a:r>
            <a:r>
              <a:rPr lang="en-US" sz="3200" dirty="0">
                <a:solidFill>
                  <a:srgbClr val="0070C0"/>
                </a:solidFill>
              </a:rPr>
              <a:t>..</a:t>
            </a:r>
            <a:r>
              <a:rPr lang="en-US" sz="3200" dirty="0">
                <a:solidFill>
                  <a:schemeClr val="accent2"/>
                </a:solidFill>
              </a:rPr>
              <a:t>)</a:t>
            </a:r>
          </a:p>
        </p:txBody>
      </p:sp>
      <p:sp>
        <p:nvSpPr>
          <p:cNvPr id="13" name="TextBox 12">
            <a:extLst>
              <a:ext uri="{FF2B5EF4-FFF2-40B4-BE49-F238E27FC236}">
                <a16:creationId xmlns:a16="http://schemas.microsoft.com/office/drawing/2014/main" id="{24CA6B0D-5B6C-9D43-8A69-AB9D52D86A62}"/>
              </a:ext>
            </a:extLst>
          </p:cNvPr>
          <p:cNvSpPr txBox="1"/>
          <p:nvPr/>
        </p:nvSpPr>
        <p:spPr>
          <a:xfrm>
            <a:off x="3047518" y="1593170"/>
            <a:ext cx="309700" cy="584775"/>
          </a:xfrm>
          <a:prstGeom prst="rect">
            <a:avLst/>
          </a:prstGeom>
          <a:noFill/>
        </p:spPr>
        <p:txBody>
          <a:bodyPr wrap="none" rtlCol="0">
            <a:spAutoFit/>
          </a:bodyPr>
          <a:lstStyle/>
          <a:p>
            <a:r>
              <a:rPr lang="en-US" sz="3200" dirty="0">
                <a:solidFill>
                  <a:schemeClr val="accent2"/>
                </a:solidFill>
              </a:rPr>
              <a:t>(</a:t>
            </a:r>
          </a:p>
        </p:txBody>
      </p:sp>
      <p:sp>
        <p:nvSpPr>
          <p:cNvPr id="14" name="TextBox 13">
            <a:extLst>
              <a:ext uri="{FF2B5EF4-FFF2-40B4-BE49-F238E27FC236}">
                <a16:creationId xmlns:a16="http://schemas.microsoft.com/office/drawing/2014/main" id="{A05EE841-B997-344C-82FA-8C86EB3CC041}"/>
              </a:ext>
            </a:extLst>
          </p:cNvPr>
          <p:cNvSpPr txBox="1"/>
          <p:nvPr/>
        </p:nvSpPr>
        <p:spPr>
          <a:xfrm>
            <a:off x="5033768" y="1574552"/>
            <a:ext cx="401774" cy="584775"/>
          </a:xfrm>
          <a:prstGeom prst="rect">
            <a:avLst/>
          </a:prstGeom>
          <a:noFill/>
        </p:spPr>
        <p:txBody>
          <a:bodyPr wrap="square" rtlCol="0">
            <a:spAutoFit/>
          </a:bodyPr>
          <a:lstStyle/>
          <a:p>
            <a:r>
              <a:rPr lang="en-US" sz="3200" dirty="0">
                <a:solidFill>
                  <a:srgbClr val="00B050"/>
                </a:solidFill>
              </a:rPr>
              <a:t>(</a:t>
            </a:r>
          </a:p>
        </p:txBody>
      </p:sp>
      <p:sp>
        <p:nvSpPr>
          <p:cNvPr id="15" name="TextBox 14">
            <a:extLst>
              <a:ext uri="{FF2B5EF4-FFF2-40B4-BE49-F238E27FC236}">
                <a16:creationId xmlns:a16="http://schemas.microsoft.com/office/drawing/2014/main" id="{7953C91F-460F-2448-9D55-FD75E4B9D09A}"/>
              </a:ext>
            </a:extLst>
          </p:cNvPr>
          <p:cNvSpPr txBox="1"/>
          <p:nvPr/>
        </p:nvSpPr>
        <p:spPr>
          <a:xfrm>
            <a:off x="5245298" y="1565660"/>
            <a:ext cx="309700" cy="584775"/>
          </a:xfrm>
          <a:prstGeom prst="rect">
            <a:avLst/>
          </a:prstGeom>
          <a:noFill/>
        </p:spPr>
        <p:txBody>
          <a:bodyPr wrap="none" rtlCol="0">
            <a:spAutoFit/>
          </a:bodyPr>
          <a:lstStyle/>
          <a:p>
            <a:r>
              <a:rPr lang="en-US" sz="3200" dirty="0">
                <a:solidFill>
                  <a:schemeClr val="tx2"/>
                </a:solidFill>
              </a:rPr>
              <a:t>(</a:t>
            </a:r>
          </a:p>
        </p:txBody>
      </p:sp>
    </p:spTree>
    <p:extLst>
      <p:ext uri="{BB962C8B-B14F-4D97-AF65-F5344CB8AC3E}">
        <p14:creationId xmlns:p14="http://schemas.microsoft.com/office/powerpoint/2010/main" val="32031143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For maximum of m&gt;2</a:t>
            </a:r>
          </a:p>
        </p:txBody>
      </p:sp>
      <p:sp>
        <p:nvSpPr>
          <p:cNvPr id="5" name="Content Placeholder 4"/>
          <p:cNvSpPr>
            <a:spLocks noGrp="1"/>
          </p:cNvSpPr>
          <p:nvPr>
            <p:ph idx="1"/>
          </p:nvPr>
        </p:nvSpPr>
        <p:spPr>
          <a:xfrm>
            <a:off x="457200" y="1254125"/>
            <a:ext cx="8229600" cy="5515988"/>
          </a:xfrm>
        </p:spPr>
        <p:txBody>
          <a:bodyPr>
            <a:normAutofit fontScale="92500"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In general under independence: = one-sided maximum modulus</a:t>
            </a:r>
          </a:p>
          <a:p>
            <a:pPr marL="0" indent="0">
              <a:buNone/>
            </a:pPr>
            <a:r>
              <a:rPr lang="en-US" dirty="0"/>
              <a:t>Conjecture: the CI remains conservative for PRDS </a:t>
            </a:r>
          </a:p>
        </p:txBody>
      </p:sp>
      <p:pic>
        <p:nvPicPr>
          <p:cNvPr id="6" name="Picture 5"/>
          <p:cNvPicPr>
            <a:picLocks noChangeAspect="1"/>
          </p:cNvPicPr>
          <p:nvPr/>
        </p:nvPicPr>
        <p:blipFill>
          <a:blip r:embed="rId2"/>
          <a:stretch>
            <a:fillRect/>
          </a:stretch>
        </p:blipFill>
        <p:spPr>
          <a:xfrm>
            <a:off x="927100" y="1036638"/>
            <a:ext cx="6303430" cy="4824413"/>
          </a:xfrm>
          <a:prstGeom prst="rect">
            <a:avLst/>
          </a:prstGeom>
        </p:spPr>
      </p:pic>
      <p:sp>
        <p:nvSpPr>
          <p:cNvPr id="7" name="TextBox 6"/>
          <p:cNvSpPr txBox="1"/>
          <p:nvPr/>
        </p:nvSpPr>
        <p:spPr>
          <a:xfrm>
            <a:off x="232327" y="0"/>
            <a:ext cx="2860053" cy="400110"/>
          </a:xfrm>
          <a:prstGeom prst="rect">
            <a:avLst/>
          </a:prstGeom>
          <a:noFill/>
        </p:spPr>
        <p:txBody>
          <a:bodyPr wrap="none" rtlCol="0">
            <a:spAutoFit/>
          </a:bodyPr>
          <a:lstStyle/>
          <a:p>
            <a:r>
              <a:rPr lang="en-US" sz="2000" dirty="0" err="1">
                <a:solidFill>
                  <a:srgbClr val="FFFFFF"/>
                </a:solidFill>
              </a:rPr>
              <a:t>Hechtlinger</a:t>
            </a:r>
            <a:r>
              <a:rPr lang="en-US" sz="2000" dirty="0">
                <a:solidFill>
                  <a:srgbClr val="FFFFFF"/>
                </a:solidFill>
              </a:rPr>
              <a:t>, Stark &amp; YB</a:t>
            </a:r>
          </a:p>
        </p:txBody>
      </p:sp>
    </p:spTree>
    <p:extLst>
      <p:ext uri="{BB962C8B-B14F-4D97-AF65-F5344CB8AC3E}">
        <p14:creationId xmlns:p14="http://schemas.microsoft.com/office/powerpoint/2010/main" val="15056672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max |x</a:t>
            </a:r>
            <a:r>
              <a:rPr lang="en-US" baseline="-25000" dirty="0"/>
              <a:t>i</a:t>
            </a:r>
            <a:r>
              <a:rPr lang="en-US" dirty="0"/>
              <a:t>|</a:t>
            </a:r>
          </a:p>
        </p:txBody>
      </p:sp>
      <p:pic>
        <p:nvPicPr>
          <p:cNvPr id="6" name="Content Placeholder 5" descr="basic_example.pdf"/>
          <p:cNvPicPr>
            <a:picLocks noGrp="1" noChangeAspect="1"/>
          </p:cNvPicPr>
          <p:nvPr>
            <p:ph idx="1"/>
          </p:nvPr>
        </p:nvPicPr>
        <p:blipFill>
          <a:blip r:embed="rId2">
            <a:extLst>
              <a:ext uri="{28A0092B-C50C-407E-A947-70E740481C1C}">
                <a14:useLocalDpi xmlns:a14="http://schemas.microsoft.com/office/drawing/2010/main" val="0"/>
              </a:ext>
            </a:extLst>
          </a:blip>
          <a:srcRect l="-28237" r="-28237"/>
          <a:stretch>
            <a:fillRect/>
          </a:stretch>
        </p:blipFill>
        <p:spPr/>
      </p:pic>
      <p:sp>
        <p:nvSpPr>
          <p:cNvPr id="5" name="TextBox 4"/>
          <p:cNvSpPr txBox="1"/>
          <p:nvPr/>
        </p:nvSpPr>
        <p:spPr>
          <a:xfrm>
            <a:off x="232327" y="0"/>
            <a:ext cx="2860053" cy="400110"/>
          </a:xfrm>
          <a:prstGeom prst="rect">
            <a:avLst/>
          </a:prstGeom>
          <a:noFill/>
        </p:spPr>
        <p:txBody>
          <a:bodyPr wrap="none" rtlCol="0">
            <a:spAutoFit/>
          </a:bodyPr>
          <a:lstStyle/>
          <a:p>
            <a:r>
              <a:rPr lang="en-US" sz="2000" dirty="0" err="1">
                <a:solidFill>
                  <a:srgbClr val="FFFFFF"/>
                </a:solidFill>
              </a:rPr>
              <a:t>Hechtlinger</a:t>
            </a:r>
            <a:r>
              <a:rPr lang="en-US" sz="2000" dirty="0">
                <a:solidFill>
                  <a:srgbClr val="FFFFFF"/>
                </a:solidFill>
              </a:rPr>
              <a:t>, Stark &amp; YB</a:t>
            </a:r>
          </a:p>
        </p:txBody>
      </p:sp>
    </p:spTree>
    <p:extLst>
      <p:ext uri="{BB962C8B-B14F-4D97-AF65-F5344CB8AC3E}">
        <p14:creationId xmlns:p14="http://schemas.microsoft.com/office/powerpoint/2010/main" val="34961454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rcRect l="-25633" r="-25633"/>
          <a:stretch>
            <a:fillRect/>
          </a:stretch>
        </p:blipFill>
        <p:spPr/>
      </p:pic>
      <p:sp>
        <p:nvSpPr>
          <p:cNvPr id="2" name="TextBox 1"/>
          <p:cNvSpPr txBox="1"/>
          <p:nvPr/>
        </p:nvSpPr>
        <p:spPr>
          <a:xfrm>
            <a:off x="1045028" y="6328847"/>
            <a:ext cx="7763964" cy="461665"/>
          </a:xfrm>
          <a:prstGeom prst="rect">
            <a:avLst/>
          </a:prstGeom>
          <a:noFill/>
        </p:spPr>
        <p:txBody>
          <a:bodyPr wrap="none" rtlCol="0">
            <a:spAutoFit/>
          </a:bodyPr>
          <a:lstStyle/>
          <a:p>
            <a:r>
              <a:rPr lang="en-US" sz="2400" dirty="0">
                <a:solidFill>
                  <a:srgbClr val="000090"/>
                </a:solidFill>
              </a:rPr>
              <a:t>When away from the origin, again no inflation is needed</a:t>
            </a:r>
          </a:p>
        </p:txBody>
      </p:sp>
    </p:spTree>
    <p:extLst>
      <p:ext uri="{BB962C8B-B14F-4D97-AF65-F5344CB8AC3E}">
        <p14:creationId xmlns:p14="http://schemas.microsoft.com/office/powerpoint/2010/main" val="10669565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SoS</a:t>
            </a:r>
            <a:r>
              <a:rPr lang="en-US" dirty="0"/>
              <a:t> intervals for the largest k estimators out of m </a:t>
            </a:r>
          </a:p>
        </p:txBody>
      </p:sp>
      <p:sp>
        <p:nvSpPr>
          <p:cNvPr id="5" name="Content Placeholder 4"/>
          <p:cNvSpPr>
            <a:spLocks noGrp="1"/>
          </p:cNvSpPr>
          <p:nvPr>
            <p:ph idx="1"/>
          </p:nvPr>
        </p:nvSpPr>
        <p:spPr>
          <a:xfrm>
            <a:off x="232327" y="1254125"/>
            <a:ext cx="8911673" cy="5515988"/>
          </a:xfrm>
        </p:spPr>
        <p:txBody>
          <a:bodyPr>
            <a:normAutofit/>
          </a:bodyPr>
          <a:lstStyle/>
          <a:p>
            <a:pPr marL="0" indent="0">
              <a:buNone/>
            </a:pPr>
            <a:r>
              <a:rPr lang="en-US" dirty="0"/>
              <a:t>F symmetric, X</a:t>
            </a:r>
            <a:r>
              <a:rPr lang="en-US" baseline="-25000" dirty="0"/>
              <a:t>i </a:t>
            </a:r>
            <a:r>
              <a:rPr lang="en-US" dirty="0"/>
              <a:t>-</a:t>
            </a:r>
            <a:r>
              <a:rPr lang="en-US" baseline="-25000" dirty="0"/>
              <a:t> </a:t>
            </a:r>
            <a:r>
              <a:rPr lang="en-US" dirty="0">
                <a:latin typeface="Symbol" pitchFamily="2" charset="2"/>
              </a:rPr>
              <a:t>m</a:t>
            </a:r>
            <a:r>
              <a:rPr lang="en-US" baseline="-25000" dirty="0"/>
              <a:t>i</a:t>
            </a:r>
            <a:r>
              <a:rPr lang="en-US" dirty="0"/>
              <a:t> ~ F, </a:t>
            </a:r>
            <a:r>
              <a:rPr lang="en-US" dirty="0" err="1"/>
              <a:t>i</a:t>
            </a:r>
            <a:r>
              <a:rPr lang="en-US" dirty="0"/>
              <a:t>=1,2,…,m. </a:t>
            </a:r>
            <a:endParaRPr lang="en-US" baseline="-25000" dirty="0"/>
          </a:p>
          <a:p>
            <a:pPr marL="0" indent="0">
              <a:buNone/>
            </a:pPr>
            <a:r>
              <a:rPr lang="en-US" dirty="0"/>
              <a:t>Define </a:t>
            </a:r>
            <a:r>
              <a:rPr lang="en-US" dirty="0" err="1"/>
              <a:t>SoS</a:t>
            </a:r>
            <a:r>
              <a:rPr lang="en-US" dirty="0"/>
              <a:t> </a:t>
            </a:r>
            <a:r>
              <a:rPr lang="en-US" dirty="0" err="1"/>
              <a:t>CI</a:t>
            </a:r>
            <a:r>
              <a:rPr lang="en-US" baseline="-25000" dirty="0" err="1">
                <a:latin typeface="Symbol" pitchFamily="2" charset="2"/>
              </a:rPr>
              <a:t>a</a:t>
            </a:r>
            <a:r>
              <a:rPr lang="en-US" baseline="-25000" dirty="0"/>
              <a:t>  </a:t>
            </a:r>
            <a:r>
              <a:rPr lang="en-US" dirty="0"/>
              <a:t>for</a:t>
            </a:r>
            <a:r>
              <a:rPr lang="en-US" baseline="-25000" dirty="0"/>
              <a:t> </a:t>
            </a:r>
            <a:r>
              <a:rPr lang="en-US" dirty="0">
                <a:latin typeface="Symbol" pitchFamily="2" charset="2"/>
              </a:rPr>
              <a:t>m</a:t>
            </a:r>
            <a:r>
              <a:rPr lang="en-US" baseline="-25000" dirty="0"/>
              <a:t> (</a:t>
            </a:r>
            <a:r>
              <a:rPr lang="en-US" baseline="-25000" dirty="0" err="1"/>
              <a:t>i|m</a:t>
            </a:r>
            <a:r>
              <a:rPr lang="en-US" baseline="-25000" dirty="0"/>
              <a:t>)</a:t>
            </a:r>
            <a:r>
              <a:rPr lang="en-US" dirty="0"/>
              <a:t>  by X</a:t>
            </a:r>
            <a:r>
              <a:rPr lang="en-US" baseline="-25000" dirty="0"/>
              <a:t> (</a:t>
            </a:r>
            <a:r>
              <a:rPr lang="en-US" baseline="-25000" dirty="0" err="1"/>
              <a:t>i|m</a:t>
            </a:r>
            <a:r>
              <a:rPr lang="en-US" baseline="-25000" dirty="0"/>
              <a:t>) </a:t>
            </a:r>
            <a:r>
              <a:rPr lang="en-US" dirty="0"/>
              <a:t>±c</a:t>
            </a:r>
            <a:r>
              <a:rPr lang="en-US" baseline="-25000" dirty="0">
                <a:latin typeface="Symbol" pitchFamily="2" charset="2"/>
              </a:rPr>
              <a:t>a</a:t>
            </a:r>
            <a:r>
              <a:rPr lang="en-US" dirty="0"/>
              <a:t>   for </a:t>
            </a:r>
            <a:r>
              <a:rPr lang="en-US" dirty="0" err="1"/>
              <a:t>i</a:t>
            </a:r>
            <a:r>
              <a:rPr lang="en-US" dirty="0"/>
              <a:t>=1,2,…,</a:t>
            </a:r>
            <a:r>
              <a:rPr lang="en-US" dirty="0">
                <a:solidFill>
                  <a:schemeClr val="accent6"/>
                </a:solidFill>
              </a:rPr>
              <a:t>k &lt; m/2</a:t>
            </a:r>
          </a:p>
          <a:p>
            <a:pPr marL="0" indent="0">
              <a:buNone/>
            </a:pPr>
            <a:endParaRPr lang="en-US" dirty="0"/>
          </a:p>
          <a:p>
            <a:pPr marL="0" indent="0">
              <a:buNone/>
            </a:pPr>
            <a:r>
              <a:rPr lang="en-US" dirty="0"/>
              <a:t>V</a:t>
            </a:r>
            <a:r>
              <a:rPr lang="en-US" baseline="-25000" dirty="0"/>
              <a:t>i</a:t>
            </a:r>
            <a:r>
              <a:rPr lang="en-US" baseline="30000" dirty="0"/>
              <a:t>+</a:t>
            </a:r>
            <a:r>
              <a:rPr lang="en-US" dirty="0"/>
              <a:t>=1 if (X</a:t>
            </a:r>
            <a:r>
              <a:rPr lang="en-US" baseline="-25000" dirty="0"/>
              <a:t> (</a:t>
            </a:r>
            <a:r>
              <a:rPr lang="en-US" baseline="-25000" dirty="0" err="1"/>
              <a:t>i|m</a:t>
            </a:r>
            <a:r>
              <a:rPr lang="en-US" baseline="-25000" dirty="0"/>
              <a:t>) </a:t>
            </a:r>
            <a:r>
              <a:rPr lang="en-US" dirty="0"/>
              <a:t>–</a:t>
            </a:r>
            <a:r>
              <a:rPr lang="en-US" baseline="-25000" dirty="0"/>
              <a:t> </a:t>
            </a:r>
            <a:r>
              <a:rPr lang="en-US" dirty="0">
                <a:latin typeface="Symbol" pitchFamily="2" charset="2"/>
              </a:rPr>
              <a:t>m</a:t>
            </a:r>
            <a:r>
              <a:rPr lang="en-US" baseline="-25000" dirty="0"/>
              <a:t> (</a:t>
            </a:r>
            <a:r>
              <a:rPr lang="en-US" baseline="-25000" dirty="0" err="1"/>
              <a:t>i|m</a:t>
            </a:r>
            <a:r>
              <a:rPr lang="en-US" baseline="-25000" dirty="0"/>
              <a:t>)</a:t>
            </a:r>
            <a:r>
              <a:rPr lang="en-US" dirty="0"/>
              <a:t> ) &gt; c</a:t>
            </a:r>
            <a:r>
              <a:rPr lang="en-US" baseline="-25000" dirty="0">
                <a:latin typeface="Symbol" pitchFamily="2" charset="2"/>
              </a:rPr>
              <a:t>a</a:t>
            </a:r>
            <a:r>
              <a:rPr lang="en-US" dirty="0"/>
              <a:t>  0 otherwise V</a:t>
            </a:r>
            <a:r>
              <a:rPr lang="en-US" baseline="30000" dirty="0"/>
              <a:t>+</a:t>
            </a:r>
            <a:r>
              <a:rPr lang="en-US" dirty="0"/>
              <a:t>=</a:t>
            </a:r>
            <a:r>
              <a:rPr lang="en-US" dirty="0" err="1">
                <a:latin typeface="Symbol" pitchFamily="2" charset="2"/>
              </a:rPr>
              <a:t>S</a:t>
            </a:r>
            <a:r>
              <a:rPr lang="en-US" baseline="30000" dirty="0" err="1"/>
              <a:t>k</a:t>
            </a:r>
            <a:r>
              <a:rPr lang="en-US" baseline="30000" dirty="0"/>
              <a:t> </a:t>
            </a:r>
            <a:r>
              <a:rPr lang="en-US" dirty="0"/>
              <a:t>V</a:t>
            </a:r>
            <a:r>
              <a:rPr lang="en-US" baseline="-25000" dirty="0"/>
              <a:t>i</a:t>
            </a:r>
            <a:r>
              <a:rPr lang="en-US" baseline="30000" dirty="0"/>
              <a:t>+     </a:t>
            </a:r>
            <a:r>
              <a:rPr lang="en-US" dirty="0"/>
              <a:t>V</a:t>
            </a:r>
            <a:r>
              <a:rPr lang="en-US" baseline="30000" dirty="0"/>
              <a:t>+* +</a:t>
            </a:r>
            <a:r>
              <a:rPr lang="en-US" dirty="0"/>
              <a:t>=</a:t>
            </a:r>
            <a:r>
              <a:rPr lang="en-US" dirty="0">
                <a:latin typeface="Symbol" pitchFamily="2" charset="2"/>
              </a:rPr>
              <a:t>S</a:t>
            </a:r>
            <a:r>
              <a:rPr lang="en-US" baseline="30000" dirty="0"/>
              <a:t>m </a:t>
            </a:r>
            <a:r>
              <a:rPr lang="en-US" dirty="0"/>
              <a:t>V</a:t>
            </a:r>
            <a:r>
              <a:rPr lang="en-US" baseline="-25000" dirty="0"/>
              <a:t>i</a:t>
            </a:r>
            <a:r>
              <a:rPr lang="en-US" baseline="30000" dirty="0"/>
              <a:t>+ </a:t>
            </a:r>
          </a:p>
          <a:p>
            <a:pPr marL="0" indent="0">
              <a:buNone/>
            </a:pPr>
            <a:r>
              <a:rPr lang="en-US" dirty="0"/>
              <a:t>V</a:t>
            </a:r>
            <a:r>
              <a:rPr lang="en-US" baseline="-25000" dirty="0"/>
              <a:t>i</a:t>
            </a:r>
            <a:r>
              <a:rPr lang="en-US" baseline="30000" dirty="0"/>
              <a:t>-</a:t>
            </a:r>
            <a:r>
              <a:rPr lang="en-US" dirty="0"/>
              <a:t>=1 if (X</a:t>
            </a:r>
            <a:r>
              <a:rPr lang="en-US" baseline="-25000" dirty="0"/>
              <a:t> (</a:t>
            </a:r>
            <a:r>
              <a:rPr lang="en-US" baseline="-25000" dirty="0" err="1"/>
              <a:t>i|m</a:t>
            </a:r>
            <a:r>
              <a:rPr lang="en-US" baseline="-25000" dirty="0"/>
              <a:t>) </a:t>
            </a:r>
            <a:r>
              <a:rPr lang="en-US" dirty="0"/>
              <a:t>–</a:t>
            </a:r>
            <a:r>
              <a:rPr lang="en-US" baseline="-25000" dirty="0"/>
              <a:t> </a:t>
            </a:r>
            <a:r>
              <a:rPr lang="en-US" dirty="0">
                <a:latin typeface="Symbol" pitchFamily="2" charset="2"/>
              </a:rPr>
              <a:t>m</a:t>
            </a:r>
            <a:r>
              <a:rPr lang="en-US" baseline="-25000" dirty="0"/>
              <a:t> (</a:t>
            </a:r>
            <a:r>
              <a:rPr lang="en-US" baseline="-25000" dirty="0" err="1"/>
              <a:t>i|m</a:t>
            </a:r>
            <a:r>
              <a:rPr lang="en-US" baseline="-25000" dirty="0"/>
              <a:t>)</a:t>
            </a:r>
            <a:r>
              <a:rPr lang="en-US" dirty="0"/>
              <a:t> ) &lt; -c</a:t>
            </a:r>
            <a:r>
              <a:rPr lang="en-US" baseline="-25000" dirty="0">
                <a:latin typeface="Symbol" pitchFamily="2" charset="2"/>
              </a:rPr>
              <a:t>a</a:t>
            </a:r>
            <a:r>
              <a:rPr lang="en-US" dirty="0"/>
              <a:t>  0 otherwise V</a:t>
            </a:r>
            <a:r>
              <a:rPr lang="en-US" baseline="30000" dirty="0"/>
              <a:t>-</a:t>
            </a:r>
            <a:r>
              <a:rPr lang="en-US" dirty="0"/>
              <a:t>=</a:t>
            </a:r>
            <a:r>
              <a:rPr lang="en-US" dirty="0" err="1">
                <a:latin typeface="Symbol" pitchFamily="2" charset="2"/>
              </a:rPr>
              <a:t>S</a:t>
            </a:r>
            <a:r>
              <a:rPr lang="en-US" dirty="0" err="1"/>
              <a:t>v</a:t>
            </a:r>
            <a:r>
              <a:rPr lang="en-US" baseline="-25000" dirty="0" err="1"/>
              <a:t>i</a:t>
            </a:r>
            <a:r>
              <a:rPr lang="en-US" baseline="30000" dirty="0"/>
              <a:t>-</a:t>
            </a:r>
          </a:p>
          <a:p>
            <a:pPr marL="0" indent="0">
              <a:buNone/>
            </a:pPr>
            <a:endParaRPr lang="en-US" dirty="0"/>
          </a:p>
          <a:p>
            <a:pPr marL="0" indent="0">
              <a:buNone/>
            </a:pPr>
            <a:r>
              <a:rPr lang="en-US" dirty="0" err="1"/>
              <a:t>Pr</a:t>
            </a:r>
            <a:r>
              <a:rPr lang="en-US" b="1" baseline="-25000" dirty="0" err="1">
                <a:latin typeface="Symbol" pitchFamily="2" charset="2"/>
              </a:rPr>
              <a:t>m</a:t>
            </a:r>
            <a:r>
              <a:rPr lang="en-US" dirty="0">
                <a:solidFill>
                  <a:schemeClr val="accent3"/>
                </a:solidFill>
              </a:rPr>
              <a:t>{ </a:t>
            </a:r>
            <a:r>
              <a:rPr lang="en-US" dirty="0"/>
              <a:t>V</a:t>
            </a:r>
            <a:r>
              <a:rPr lang="en-US" baseline="-25000" dirty="0"/>
              <a:t>i</a:t>
            </a:r>
            <a:r>
              <a:rPr lang="en-US" baseline="30000" dirty="0"/>
              <a:t>+</a:t>
            </a:r>
            <a:r>
              <a:rPr lang="en-US" dirty="0"/>
              <a:t>=1 </a:t>
            </a:r>
            <a:r>
              <a:rPr lang="en-US" dirty="0">
                <a:solidFill>
                  <a:schemeClr val="accent3"/>
                </a:solidFill>
              </a:rPr>
              <a:t>U</a:t>
            </a:r>
            <a:r>
              <a:rPr lang="en-US" dirty="0"/>
              <a:t> V</a:t>
            </a:r>
            <a:r>
              <a:rPr lang="en-US" baseline="-25000" dirty="0"/>
              <a:t>i</a:t>
            </a:r>
            <a:r>
              <a:rPr lang="en-US" baseline="30000" dirty="0"/>
              <a:t>- </a:t>
            </a:r>
            <a:r>
              <a:rPr lang="en-US" dirty="0"/>
              <a:t>=1</a:t>
            </a:r>
            <a:r>
              <a:rPr lang="en-US" dirty="0">
                <a:solidFill>
                  <a:schemeClr val="accent3"/>
                </a:solidFill>
              </a:rPr>
              <a:t> }</a:t>
            </a:r>
            <a:endParaRPr lang="en-US" dirty="0"/>
          </a:p>
          <a:p>
            <a:pPr marL="0" indent="0">
              <a:buNone/>
            </a:pPr>
            <a:r>
              <a:rPr lang="en-US" dirty="0" err="1"/>
              <a:t>Pr</a:t>
            </a:r>
            <a:r>
              <a:rPr lang="en-US" b="1" baseline="-25000" dirty="0" err="1">
                <a:latin typeface="Symbol" pitchFamily="2" charset="2"/>
              </a:rPr>
              <a:t>m</a:t>
            </a:r>
            <a:r>
              <a:rPr lang="en-US" dirty="0">
                <a:solidFill>
                  <a:schemeClr val="accent3"/>
                </a:solidFill>
              </a:rPr>
              <a:t>{ </a:t>
            </a:r>
            <a:r>
              <a:rPr lang="en-US" dirty="0"/>
              <a:t>V</a:t>
            </a:r>
            <a:r>
              <a:rPr lang="en-US" baseline="-25000" dirty="0"/>
              <a:t>i</a:t>
            </a:r>
            <a:r>
              <a:rPr lang="en-US" baseline="30000" dirty="0"/>
              <a:t>+</a:t>
            </a:r>
            <a:r>
              <a:rPr lang="en-US" dirty="0"/>
              <a:t>=1 </a:t>
            </a:r>
            <a:r>
              <a:rPr lang="en-US" dirty="0">
                <a:solidFill>
                  <a:schemeClr val="accent3"/>
                </a:solidFill>
              </a:rPr>
              <a:t>}</a:t>
            </a:r>
            <a:r>
              <a:rPr lang="en-US" dirty="0"/>
              <a:t> + </a:t>
            </a:r>
            <a:r>
              <a:rPr lang="en-US" dirty="0" err="1"/>
              <a:t>Pr</a:t>
            </a:r>
            <a:r>
              <a:rPr lang="en-US" b="1" baseline="-25000" dirty="0" err="1">
                <a:latin typeface="Symbol" pitchFamily="2" charset="2"/>
              </a:rPr>
              <a:t>m</a:t>
            </a:r>
            <a:r>
              <a:rPr lang="en-US" dirty="0">
                <a:solidFill>
                  <a:schemeClr val="accent3"/>
                </a:solidFill>
              </a:rPr>
              <a:t>{ </a:t>
            </a:r>
            <a:r>
              <a:rPr lang="en-US" dirty="0"/>
              <a:t>V</a:t>
            </a:r>
            <a:r>
              <a:rPr lang="en-US" baseline="-25000" dirty="0"/>
              <a:t>i</a:t>
            </a:r>
            <a:r>
              <a:rPr lang="en-US" baseline="30000" dirty="0"/>
              <a:t>- </a:t>
            </a:r>
            <a:r>
              <a:rPr lang="en-US" dirty="0"/>
              <a:t>=1 </a:t>
            </a:r>
            <a:r>
              <a:rPr lang="en-US" dirty="0">
                <a:solidFill>
                  <a:schemeClr val="accent3"/>
                </a:solidFill>
              </a:rPr>
              <a:t>} </a:t>
            </a:r>
            <a:r>
              <a:rPr lang="en-US" dirty="0">
                <a:solidFill>
                  <a:schemeClr val="tx1"/>
                </a:solidFill>
              </a:rPr>
              <a:t>≤</a:t>
            </a:r>
            <a:r>
              <a:rPr lang="en-US" dirty="0"/>
              <a:t> </a:t>
            </a:r>
            <a:r>
              <a:rPr lang="en-US" dirty="0">
                <a:solidFill>
                  <a:schemeClr val="tx1"/>
                </a:solidFill>
              </a:rPr>
              <a:t>Pr</a:t>
            </a:r>
            <a:r>
              <a:rPr lang="en-US" b="1" baseline="-25000" dirty="0">
                <a:solidFill>
                  <a:schemeClr val="tx1"/>
                </a:solidFill>
                <a:latin typeface="Symbol" pitchFamily="2" charset="2"/>
              </a:rPr>
              <a:t>0</a:t>
            </a:r>
            <a:r>
              <a:rPr lang="en-US" dirty="0">
                <a:solidFill>
                  <a:schemeClr val="accent3"/>
                </a:solidFill>
              </a:rPr>
              <a:t>{ </a:t>
            </a:r>
            <a:r>
              <a:rPr lang="en-US" dirty="0"/>
              <a:t>V</a:t>
            </a:r>
            <a:r>
              <a:rPr lang="en-US" baseline="-25000" dirty="0"/>
              <a:t>i</a:t>
            </a:r>
            <a:r>
              <a:rPr lang="en-US" baseline="30000" dirty="0"/>
              <a:t>+</a:t>
            </a:r>
            <a:r>
              <a:rPr lang="en-US" dirty="0"/>
              <a:t>=1 </a:t>
            </a:r>
            <a:r>
              <a:rPr lang="en-US" dirty="0">
                <a:solidFill>
                  <a:schemeClr val="accent3"/>
                </a:solidFill>
              </a:rPr>
              <a:t>}</a:t>
            </a:r>
            <a:r>
              <a:rPr lang="en-US" dirty="0"/>
              <a:t> + Pr</a:t>
            </a:r>
            <a:r>
              <a:rPr lang="en-US" b="1" baseline="-25000" dirty="0">
                <a:latin typeface="Symbol" pitchFamily="2" charset="2"/>
              </a:rPr>
              <a:t>0</a:t>
            </a:r>
            <a:r>
              <a:rPr lang="en-US" dirty="0">
                <a:solidFill>
                  <a:schemeClr val="accent3"/>
                </a:solidFill>
              </a:rPr>
              <a:t>{ </a:t>
            </a:r>
            <a:r>
              <a:rPr lang="en-US" dirty="0"/>
              <a:t>V</a:t>
            </a:r>
            <a:r>
              <a:rPr lang="en-US" baseline="-25000" dirty="0"/>
              <a:t>i</a:t>
            </a:r>
            <a:r>
              <a:rPr lang="en-US" baseline="30000" dirty="0"/>
              <a:t>- </a:t>
            </a:r>
            <a:r>
              <a:rPr lang="en-US" dirty="0"/>
              <a:t>=1 </a:t>
            </a:r>
            <a:r>
              <a:rPr lang="en-US" dirty="0">
                <a:solidFill>
                  <a:schemeClr val="accent3"/>
                </a:solidFill>
              </a:rPr>
              <a:t>} </a:t>
            </a:r>
          </a:p>
          <a:p>
            <a:pPr marL="0" indent="0">
              <a:buNone/>
            </a:pPr>
            <a:r>
              <a:rPr lang="en-US" dirty="0">
                <a:solidFill>
                  <a:schemeClr val="accent3"/>
                </a:solidFill>
              </a:rPr>
              <a:t>			        ≤ </a:t>
            </a:r>
            <a:r>
              <a:rPr lang="en-US" dirty="0"/>
              <a:t>Pr</a:t>
            </a:r>
            <a:r>
              <a:rPr lang="en-US" b="1" baseline="-25000" dirty="0">
                <a:latin typeface="Symbol" pitchFamily="2" charset="2"/>
              </a:rPr>
              <a:t>0</a:t>
            </a:r>
            <a:r>
              <a:rPr lang="en-US" dirty="0">
                <a:solidFill>
                  <a:schemeClr val="accent3"/>
                </a:solidFill>
              </a:rPr>
              <a:t>{ </a:t>
            </a:r>
            <a:r>
              <a:rPr lang="en-US" dirty="0"/>
              <a:t>V</a:t>
            </a:r>
            <a:r>
              <a:rPr lang="en-US" baseline="-25000" dirty="0"/>
              <a:t>i</a:t>
            </a:r>
            <a:r>
              <a:rPr lang="en-US" baseline="30000" dirty="0"/>
              <a:t>+*</a:t>
            </a:r>
            <a:r>
              <a:rPr lang="en-US" dirty="0"/>
              <a:t>=1 </a:t>
            </a:r>
            <a:r>
              <a:rPr lang="en-US" dirty="0">
                <a:solidFill>
                  <a:schemeClr val="accent3"/>
                </a:solidFill>
              </a:rPr>
              <a:t>}</a:t>
            </a:r>
            <a:r>
              <a:rPr lang="en-US" dirty="0"/>
              <a:t> + Pr</a:t>
            </a:r>
            <a:r>
              <a:rPr lang="en-US" b="1" baseline="-25000" dirty="0">
                <a:latin typeface="Symbol" pitchFamily="2" charset="2"/>
              </a:rPr>
              <a:t>0</a:t>
            </a:r>
            <a:r>
              <a:rPr lang="en-US" dirty="0">
                <a:solidFill>
                  <a:schemeClr val="accent3"/>
                </a:solidFill>
              </a:rPr>
              <a:t>{ </a:t>
            </a:r>
            <a:r>
              <a:rPr lang="en-US" dirty="0"/>
              <a:t>V</a:t>
            </a:r>
            <a:r>
              <a:rPr lang="en-US" baseline="-25000" dirty="0"/>
              <a:t>i</a:t>
            </a:r>
            <a:r>
              <a:rPr lang="en-US" baseline="30000" dirty="0"/>
              <a:t>- </a:t>
            </a:r>
            <a:r>
              <a:rPr lang="en-US" dirty="0"/>
              <a:t>=1 </a:t>
            </a:r>
            <a:r>
              <a:rPr lang="en-US" dirty="0">
                <a:solidFill>
                  <a:schemeClr val="accent3"/>
                </a:solidFill>
              </a:rPr>
              <a:t>} </a:t>
            </a:r>
          </a:p>
          <a:p>
            <a:pPr marL="0" indent="0">
              <a:buNone/>
            </a:pPr>
            <a:r>
              <a:rPr lang="en-US" dirty="0">
                <a:solidFill>
                  <a:schemeClr val="accent3"/>
                </a:solidFill>
              </a:rPr>
              <a:t>			        ≤   </a:t>
            </a:r>
            <a:r>
              <a:rPr lang="en-US" dirty="0">
                <a:solidFill>
                  <a:schemeClr val="tx1"/>
                </a:solidFill>
              </a:rPr>
              <a:t>E(V</a:t>
            </a:r>
            <a:r>
              <a:rPr lang="en-US" baseline="30000" dirty="0">
                <a:solidFill>
                  <a:schemeClr val="tx1"/>
                </a:solidFill>
              </a:rPr>
              <a:t>+*</a:t>
            </a:r>
            <a:r>
              <a:rPr lang="en-US" dirty="0">
                <a:solidFill>
                  <a:schemeClr val="tx1"/>
                </a:solidFill>
              </a:rPr>
              <a:t> )+ E(V</a:t>
            </a:r>
            <a:r>
              <a:rPr lang="en-US" baseline="30000" dirty="0">
                <a:solidFill>
                  <a:schemeClr val="tx1"/>
                </a:solidFill>
              </a:rPr>
              <a:t>-</a:t>
            </a:r>
            <a:r>
              <a:rPr lang="en-US" dirty="0">
                <a:solidFill>
                  <a:schemeClr val="tx1"/>
                </a:solidFill>
              </a:rPr>
              <a:t>)</a:t>
            </a:r>
            <a:r>
              <a:rPr lang="he-IL" dirty="0">
                <a:solidFill>
                  <a:schemeClr val="tx1"/>
                </a:solidFill>
              </a:rPr>
              <a:t> = </a:t>
            </a:r>
            <a:r>
              <a:rPr lang="en-US" dirty="0">
                <a:solidFill>
                  <a:schemeClr val="tx1"/>
                </a:solidFill>
                <a:latin typeface="Symbol" pitchFamily="2" charset="2"/>
              </a:rPr>
              <a:t>S</a:t>
            </a:r>
            <a:r>
              <a:rPr lang="en-US" baseline="30000" dirty="0">
                <a:solidFill>
                  <a:schemeClr val="accent6"/>
                </a:solidFill>
              </a:rPr>
              <a:t>m</a:t>
            </a:r>
            <a:r>
              <a:rPr lang="en-US" baseline="30000" dirty="0">
                <a:solidFill>
                  <a:schemeClr val="tx1"/>
                </a:solidFill>
              </a:rPr>
              <a:t> </a:t>
            </a:r>
            <a:r>
              <a:rPr lang="en-US" dirty="0">
                <a:solidFill>
                  <a:schemeClr val="tx1"/>
                </a:solidFill>
              </a:rPr>
              <a:t>E(V</a:t>
            </a:r>
            <a:r>
              <a:rPr lang="en-US" baseline="-25000" dirty="0">
                <a:solidFill>
                  <a:schemeClr val="tx1"/>
                </a:solidFill>
              </a:rPr>
              <a:t>i</a:t>
            </a:r>
            <a:r>
              <a:rPr lang="en-US" baseline="30000" dirty="0">
                <a:solidFill>
                  <a:schemeClr val="tx1"/>
                </a:solidFill>
              </a:rPr>
              <a:t>+ )</a:t>
            </a:r>
            <a:r>
              <a:rPr lang="en-US" dirty="0">
                <a:solidFill>
                  <a:schemeClr val="tx1"/>
                </a:solidFill>
              </a:rPr>
              <a:t> + </a:t>
            </a:r>
            <a:r>
              <a:rPr lang="en-US" dirty="0" err="1">
                <a:solidFill>
                  <a:schemeClr val="tx1"/>
                </a:solidFill>
                <a:latin typeface="Symbol" pitchFamily="2" charset="2"/>
              </a:rPr>
              <a:t>S</a:t>
            </a:r>
            <a:r>
              <a:rPr lang="en-US" baseline="30000" dirty="0" err="1">
                <a:solidFill>
                  <a:schemeClr val="accent6"/>
                </a:solidFill>
              </a:rPr>
              <a:t>k</a:t>
            </a:r>
            <a:r>
              <a:rPr lang="en-US" dirty="0" err="1">
                <a:solidFill>
                  <a:schemeClr val="tx1"/>
                </a:solidFill>
                <a:latin typeface="Symbol" pitchFamily="2" charset="2"/>
              </a:rPr>
              <a:t>E</a:t>
            </a:r>
            <a:r>
              <a:rPr lang="en-US" dirty="0">
                <a:solidFill>
                  <a:schemeClr val="tx1"/>
                </a:solidFill>
                <a:latin typeface="Symbol" pitchFamily="2" charset="2"/>
              </a:rPr>
              <a:t>(</a:t>
            </a:r>
            <a:r>
              <a:rPr lang="en-US" dirty="0">
                <a:solidFill>
                  <a:schemeClr val="tx1"/>
                </a:solidFill>
              </a:rPr>
              <a:t>V</a:t>
            </a:r>
            <a:r>
              <a:rPr lang="en-US" baseline="-25000" dirty="0">
                <a:solidFill>
                  <a:schemeClr val="tx1"/>
                </a:solidFill>
              </a:rPr>
              <a:t>i</a:t>
            </a:r>
            <a:r>
              <a:rPr lang="en-US" baseline="30000" dirty="0">
                <a:solidFill>
                  <a:schemeClr val="tx1"/>
                </a:solidFill>
              </a:rPr>
              <a:t>-</a:t>
            </a:r>
            <a:r>
              <a:rPr lang="en-US" dirty="0">
                <a:solidFill>
                  <a:schemeClr val="tx1"/>
                </a:solidFill>
              </a:rPr>
              <a:t>)</a:t>
            </a:r>
          </a:p>
          <a:p>
            <a:pPr marL="0" indent="0">
              <a:buNone/>
            </a:pPr>
            <a:r>
              <a:rPr lang="en-US" dirty="0">
                <a:solidFill>
                  <a:schemeClr val="tx1"/>
                </a:solidFill>
              </a:rPr>
              <a:t>=m(1-F(</a:t>
            </a:r>
            <a:r>
              <a:rPr lang="en-US" dirty="0"/>
              <a:t>c</a:t>
            </a:r>
            <a:r>
              <a:rPr lang="en-US" baseline="-25000" dirty="0">
                <a:latin typeface="Symbol" pitchFamily="2" charset="2"/>
              </a:rPr>
              <a:t>a</a:t>
            </a:r>
            <a:r>
              <a:rPr lang="en-US" dirty="0">
                <a:solidFill>
                  <a:schemeClr val="tx1"/>
                </a:solidFill>
              </a:rPr>
              <a:t>)) +k(1-F(</a:t>
            </a:r>
            <a:r>
              <a:rPr lang="en-US" dirty="0"/>
              <a:t>c</a:t>
            </a:r>
            <a:r>
              <a:rPr lang="en-US" baseline="-25000" dirty="0">
                <a:latin typeface="Symbol" pitchFamily="2" charset="2"/>
              </a:rPr>
              <a:t>a</a:t>
            </a:r>
            <a:r>
              <a:rPr lang="en-US" dirty="0">
                <a:solidFill>
                  <a:schemeClr val="tx1"/>
                </a:solidFill>
              </a:rPr>
              <a:t>)) </a:t>
            </a:r>
          </a:p>
          <a:p>
            <a:pPr marL="0" indent="0">
              <a:buNone/>
            </a:pPr>
            <a:r>
              <a:rPr lang="en-US" dirty="0">
                <a:solidFill>
                  <a:schemeClr val="tx1"/>
                </a:solidFill>
              </a:rPr>
              <a:t>	          so </a:t>
            </a:r>
            <a:r>
              <a:rPr lang="en-US" dirty="0"/>
              <a:t>c</a:t>
            </a:r>
            <a:r>
              <a:rPr lang="en-US" baseline="-25000" dirty="0">
                <a:latin typeface="Symbol" pitchFamily="2" charset="2"/>
              </a:rPr>
              <a:t>a</a:t>
            </a:r>
            <a:r>
              <a:rPr lang="en-US" dirty="0">
                <a:solidFill>
                  <a:schemeClr val="tx1"/>
                </a:solidFill>
              </a:rPr>
              <a:t>=F</a:t>
            </a:r>
            <a:r>
              <a:rPr lang="en-US" baseline="30000" dirty="0">
                <a:solidFill>
                  <a:schemeClr val="tx1"/>
                </a:solidFill>
              </a:rPr>
              <a:t>-1</a:t>
            </a:r>
            <a:r>
              <a:rPr lang="en-US" dirty="0">
                <a:solidFill>
                  <a:schemeClr val="tx1"/>
                </a:solidFill>
              </a:rPr>
              <a:t>(</a:t>
            </a:r>
            <a:r>
              <a:rPr lang="en-US" dirty="0">
                <a:solidFill>
                  <a:schemeClr val="tx1"/>
                </a:solidFill>
                <a:latin typeface="Symbol" pitchFamily="2" charset="2"/>
              </a:rPr>
              <a:t>a</a:t>
            </a:r>
            <a:r>
              <a:rPr lang="en-US" dirty="0">
                <a:solidFill>
                  <a:schemeClr val="tx1"/>
                </a:solidFill>
              </a:rPr>
              <a:t>/(</a:t>
            </a:r>
            <a:r>
              <a:rPr lang="en-US" dirty="0" err="1">
                <a:solidFill>
                  <a:schemeClr val="tx1"/>
                </a:solidFill>
              </a:rPr>
              <a:t>m+k</a:t>
            </a:r>
            <a:r>
              <a:rPr lang="en-US" dirty="0">
                <a:solidFill>
                  <a:schemeClr val="tx1"/>
                </a:solidFill>
              </a:rPr>
              <a:t>)) </a:t>
            </a:r>
          </a:p>
          <a:p>
            <a:pPr marL="0" indent="0">
              <a:buNone/>
            </a:pPr>
            <a:endParaRPr lang="en-US" dirty="0"/>
          </a:p>
        </p:txBody>
      </p:sp>
      <p:sp>
        <p:nvSpPr>
          <p:cNvPr id="7" name="TextBox 6"/>
          <p:cNvSpPr txBox="1"/>
          <p:nvPr/>
        </p:nvSpPr>
        <p:spPr>
          <a:xfrm>
            <a:off x="232327" y="0"/>
            <a:ext cx="2860053" cy="400110"/>
          </a:xfrm>
          <a:prstGeom prst="rect">
            <a:avLst/>
          </a:prstGeom>
          <a:noFill/>
        </p:spPr>
        <p:txBody>
          <a:bodyPr wrap="none" rtlCol="0">
            <a:spAutoFit/>
          </a:bodyPr>
          <a:lstStyle/>
          <a:p>
            <a:r>
              <a:rPr lang="en-US" sz="2000" dirty="0" err="1">
                <a:solidFill>
                  <a:srgbClr val="FFFFFF"/>
                </a:solidFill>
              </a:rPr>
              <a:t>Hechtlinger</a:t>
            </a:r>
            <a:r>
              <a:rPr lang="en-US" sz="2000" dirty="0">
                <a:solidFill>
                  <a:srgbClr val="FFFFFF"/>
                </a:solidFill>
              </a:rPr>
              <a:t>, Stark &amp; YB</a:t>
            </a:r>
          </a:p>
        </p:txBody>
      </p:sp>
    </p:spTree>
    <p:extLst>
      <p:ext uri="{BB962C8B-B14F-4D97-AF65-F5344CB8AC3E}">
        <p14:creationId xmlns:p14="http://schemas.microsoft.com/office/powerpoint/2010/main" val="21006770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SoS</a:t>
            </a:r>
            <a:r>
              <a:rPr lang="en-US" dirty="0"/>
              <a:t>: Utilizing the selection procedure used</a:t>
            </a:r>
            <a:br>
              <a:rPr lang="en-US" dirty="0"/>
            </a:br>
            <a:r>
              <a:rPr lang="en-US" dirty="0"/>
              <a:t>      (3) Closed testing</a:t>
            </a:r>
          </a:p>
        </p:txBody>
      </p:sp>
      <p:sp>
        <p:nvSpPr>
          <p:cNvPr id="3" name="Content Placeholder 2"/>
          <p:cNvSpPr>
            <a:spLocks noGrp="1"/>
          </p:cNvSpPr>
          <p:nvPr>
            <p:ph idx="1"/>
          </p:nvPr>
        </p:nvSpPr>
        <p:spPr>
          <a:xfrm>
            <a:off x="457200" y="1254125"/>
            <a:ext cx="8534400" cy="5259388"/>
          </a:xfrm>
        </p:spPr>
        <p:txBody>
          <a:bodyPr/>
          <a:lstStyle/>
          <a:p>
            <a:pPr marL="0" indent="0">
              <a:buNone/>
            </a:pPr>
            <a:r>
              <a:rPr lang="en-US" sz="2000" dirty="0">
                <a:solidFill>
                  <a:schemeClr val="tx1"/>
                </a:solidFill>
              </a:rPr>
              <a:t>					</a:t>
            </a:r>
            <a:r>
              <a:rPr lang="en-US" sz="2000" dirty="0" err="1">
                <a:solidFill>
                  <a:schemeClr val="tx1"/>
                </a:solidFill>
              </a:rPr>
              <a:t>Goeman</a:t>
            </a:r>
            <a:r>
              <a:rPr lang="en-US" sz="2000" dirty="0">
                <a:solidFill>
                  <a:schemeClr val="tx1"/>
                </a:solidFill>
              </a:rPr>
              <a:t>&amp; </a:t>
            </a:r>
            <a:r>
              <a:rPr lang="en-US" sz="2000" dirty="0" err="1">
                <a:solidFill>
                  <a:schemeClr val="tx1"/>
                </a:solidFill>
              </a:rPr>
              <a:t>Solari</a:t>
            </a:r>
            <a:r>
              <a:rPr lang="en-US" sz="2000" dirty="0">
                <a:solidFill>
                  <a:schemeClr val="tx1"/>
                </a:solidFill>
              </a:rPr>
              <a:t> (11)</a:t>
            </a:r>
          </a:p>
          <a:p>
            <a:pPr marL="0" indent="0">
              <a:buNone/>
            </a:pPr>
            <a:endParaRPr lang="en-US" dirty="0"/>
          </a:p>
          <a:p>
            <a:pPr marL="0" indent="0">
              <a:buNone/>
            </a:pPr>
            <a:r>
              <a:rPr lang="en-US" dirty="0"/>
              <a:t>Select hypotheses to reject by a closed testing procedure </a:t>
            </a:r>
            <a:r>
              <a:rPr lang="en-US" dirty="0">
                <a:solidFill>
                  <a:schemeClr val="tx1"/>
                </a:solidFill>
                <a:latin typeface="Apple Chancery" charset="0"/>
                <a:ea typeface="Apple Chancery" charset="0"/>
                <a:cs typeface="Apple Chancery" charset="0"/>
              </a:rPr>
              <a:t>C</a:t>
            </a:r>
          </a:p>
          <a:p>
            <a:pPr marL="0" indent="0">
              <a:buNone/>
            </a:pPr>
            <a:endParaRPr lang="en-US" dirty="0"/>
          </a:p>
          <a:p>
            <a:pPr marL="0" indent="0">
              <a:buNone/>
            </a:pPr>
            <a:r>
              <a:rPr lang="en-US" dirty="0"/>
              <a:t>Take any subset </a:t>
            </a:r>
            <a:r>
              <a:rPr lang="en-US" dirty="0">
                <a:solidFill>
                  <a:schemeClr val="tx1"/>
                </a:solidFill>
                <a:latin typeface="Apple Chancery" charset="0"/>
                <a:ea typeface="Apple Chancery" charset="0"/>
                <a:cs typeface="Apple Chancery" charset="0"/>
              </a:rPr>
              <a:t>S</a:t>
            </a:r>
            <a:r>
              <a:rPr lang="en-US" dirty="0"/>
              <a:t> of interest of hypotheses from </a:t>
            </a:r>
            <a:r>
              <a:rPr lang="en-US" dirty="0">
                <a:solidFill>
                  <a:schemeClr val="tx1"/>
                </a:solidFill>
                <a:latin typeface="Apple Chancery" charset="0"/>
                <a:ea typeface="Apple Chancery" charset="0"/>
                <a:cs typeface="Apple Chancery" charset="0"/>
              </a:rPr>
              <a:t>C</a:t>
            </a:r>
            <a:r>
              <a:rPr lang="en-US" i="1" dirty="0">
                <a:solidFill>
                  <a:schemeClr val="tx1"/>
                </a:solidFill>
              </a:rPr>
              <a:t>,</a:t>
            </a:r>
            <a:r>
              <a:rPr lang="en-US" dirty="0"/>
              <a:t> </a:t>
            </a:r>
          </a:p>
          <a:p>
            <a:pPr marL="0" indent="0">
              <a:buNone/>
            </a:pPr>
            <a:endParaRPr lang="en-US" dirty="0"/>
          </a:p>
          <a:p>
            <a:pPr marL="0" indent="0">
              <a:buNone/>
            </a:pPr>
            <a:r>
              <a:rPr lang="en-US" dirty="0"/>
              <a:t>And you can have a </a:t>
            </a:r>
            <a:r>
              <a:rPr lang="en-US" i="1" dirty="0">
                <a:solidFill>
                  <a:schemeClr val="tx1"/>
                </a:solidFill>
              </a:rPr>
              <a:t>1-</a:t>
            </a:r>
            <a:r>
              <a:rPr lang="en-US" i="1" dirty="0">
                <a:solidFill>
                  <a:schemeClr val="tx1"/>
                </a:solidFill>
                <a:latin typeface="Symbol" charset="2"/>
                <a:ea typeface="Symbol" charset="2"/>
                <a:cs typeface="Symbol" charset="2"/>
              </a:rPr>
              <a:t>a</a:t>
            </a:r>
            <a:r>
              <a:rPr lang="en-US" dirty="0"/>
              <a:t> confidence set </a:t>
            </a:r>
          </a:p>
          <a:p>
            <a:pPr marL="0" indent="0">
              <a:buNone/>
            </a:pPr>
            <a:r>
              <a:rPr lang="en-US" dirty="0"/>
              <a:t>		for the number of false rejections in </a:t>
            </a:r>
            <a:r>
              <a:rPr lang="en-US" dirty="0">
                <a:solidFill>
                  <a:schemeClr val="tx1"/>
                </a:solidFill>
                <a:latin typeface="Apple Chancery" charset="0"/>
                <a:ea typeface="Apple Chancery" charset="0"/>
                <a:cs typeface="Apple Chancery" charset="0"/>
              </a:rPr>
              <a:t>S.</a:t>
            </a:r>
            <a:endParaRPr lang="en-US" dirty="0">
              <a:solidFill>
                <a:schemeClr val="accent6">
                  <a:lumMod val="75000"/>
                </a:schemeClr>
              </a:solidFill>
            </a:endParaRPr>
          </a:p>
          <a:p>
            <a:pPr marL="0" indent="0">
              <a:buNone/>
            </a:pPr>
            <a:r>
              <a:rPr lang="en-US" dirty="0"/>
              <a:t> </a:t>
            </a:r>
          </a:p>
        </p:txBody>
      </p:sp>
    </p:spTree>
    <p:extLst>
      <p:ext uri="{BB962C8B-B14F-4D97-AF65-F5344CB8AC3E}">
        <p14:creationId xmlns:p14="http://schemas.microsoft.com/office/powerpoint/2010/main" val="20259882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914400" y="707136"/>
            <a:ext cx="7772400" cy="1143000"/>
          </a:xfrm>
        </p:spPr>
        <p:txBody>
          <a:bodyPr/>
          <a:lstStyle/>
          <a:p>
            <a:r>
              <a:rPr lang="en-US" dirty="0"/>
              <a:t>Closed testing</a:t>
            </a:r>
            <a:endParaRPr lang="en-US" sz="1800" dirty="0">
              <a:solidFill>
                <a:schemeClr val="tx1"/>
              </a:solidFill>
              <a:latin typeface="+mn-lt"/>
              <a:ea typeface="+mn-ea"/>
              <a:cs typeface="+mn-cs"/>
            </a:endParaRPr>
          </a:p>
        </p:txBody>
      </p:sp>
      <p:sp>
        <p:nvSpPr>
          <p:cNvPr id="5" name="Subtitle 4"/>
          <p:cNvSpPr>
            <a:spLocks noGrp="1"/>
          </p:cNvSpPr>
          <p:nvPr>
            <p:ph type="subTitle" sz="quarter" idx="1"/>
          </p:nvPr>
        </p:nvSpPr>
        <p:spPr/>
        <p:txBody>
          <a:bodyPr/>
          <a:lstStyle/>
          <a:p>
            <a:endParaRPr lang="en-US"/>
          </a:p>
        </p:txBody>
      </p:sp>
      <p:pic>
        <p:nvPicPr>
          <p:cNvPr id="6" name="Picture 5"/>
          <p:cNvPicPr>
            <a:picLocks noChangeAspect="1"/>
          </p:cNvPicPr>
          <p:nvPr/>
        </p:nvPicPr>
        <p:blipFill>
          <a:blip r:embed="rId2"/>
          <a:stretch>
            <a:fillRect/>
          </a:stretch>
        </p:blipFill>
        <p:spPr>
          <a:xfrm>
            <a:off x="254508" y="2184400"/>
            <a:ext cx="8610600" cy="3937000"/>
          </a:xfrm>
          <a:prstGeom prst="rect">
            <a:avLst/>
          </a:prstGeom>
        </p:spPr>
      </p:pic>
      <p:sp>
        <p:nvSpPr>
          <p:cNvPr id="7" name="TextBox 6"/>
          <p:cNvSpPr txBox="1"/>
          <p:nvPr/>
        </p:nvSpPr>
        <p:spPr>
          <a:xfrm>
            <a:off x="475488" y="1780032"/>
            <a:ext cx="2569934" cy="646331"/>
          </a:xfrm>
          <a:prstGeom prst="rect">
            <a:avLst/>
          </a:prstGeom>
          <a:noFill/>
        </p:spPr>
        <p:txBody>
          <a:bodyPr wrap="none" rtlCol="0">
            <a:spAutoFit/>
          </a:bodyPr>
          <a:lstStyle/>
          <a:p>
            <a:r>
              <a:rPr lang="en-US" dirty="0"/>
              <a:t>Local Tests of </a:t>
            </a:r>
          </a:p>
          <a:p>
            <a:r>
              <a:rPr lang="en-US" dirty="0"/>
              <a:t>intersection Hypothesis</a:t>
            </a:r>
          </a:p>
        </p:txBody>
      </p:sp>
      <p:cxnSp>
        <p:nvCxnSpPr>
          <p:cNvPr id="9" name="Straight Arrow Connector 8"/>
          <p:cNvCxnSpPr/>
          <p:nvPr/>
        </p:nvCxnSpPr>
        <p:spPr>
          <a:xfrm>
            <a:off x="1840992" y="2535936"/>
            <a:ext cx="938784" cy="1085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182368" y="2426363"/>
            <a:ext cx="1975104" cy="140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4508" y="4659868"/>
            <a:ext cx="1197764" cy="369332"/>
          </a:xfrm>
          <a:prstGeom prst="rect">
            <a:avLst/>
          </a:prstGeom>
          <a:noFill/>
        </p:spPr>
        <p:txBody>
          <a:bodyPr wrap="none" rtlCol="0">
            <a:spAutoFit/>
          </a:bodyPr>
          <a:lstStyle/>
          <a:p>
            <a:r>
              <a:rPr lang="en-US" dirty="0"/>
              <a:t>Reject H</a:t>
            </a:r>
            <a:r>
              <a:rPr lang="en-US" baseline="-25000" dirty="0"/>
              <a:t>1</a:t>
            </a:r>
          </a:p>
        </p:txBody>
      </p:sp>
      <p:sp>
        <p:nvSpPr>
          <p:cNvPr id="14" name="TextBox 13"/>
          <p:cNvSpPr txBox="1"/>
          <p:nvPr/>
        </p:nvSpPr>
        <p:spPr>
          <a:xfrm>
            <a:off x="7193280" y="4561594"/>
            <a:ext cx="1840992" cy="369332"/>
          </a:xfrm>
          <a:prstGeom prst="rect">
            <a:avLst/>
          </a:prstGeom>
          <a:noFill/>
        </p:spPr>
        <p:txBody>
          <a:bodyPr wrap="square" rtlCol="0">
            <a:spAutoFit/>
          </a:bodyPr>
          <a:lstStyle/>
          <a:p>
            <a:r>
              <a:rPr lang="en-US" dirty="0"/>
              <a:t>But not H</a:t>
            </a:r>
            <a:r>
              <a:rPr lang="en-US" baseline="-25000" dirty="0"/>
              <a:t>2 </a:t>
            </a:r>
            <a:r>
              <a:rPr lang="en-US" dirty="0"/>
              <a:t>or H</a:t>
            </a:r>
            <a:r>
              <a:rPr lang="en-US" baseline="-25000" dirty="0"/>
              <a:t>3</a:t>
            </a:r>
          </a:p>
        </p:txBody>
      </p:sp>
      <p:sp>
        <p:nvSpPr>
          <p:cNvPr id="15" name="TextBox 14"/>
          <p:cNvSpPr txBox="1"/>
          <p:nvPr/>
        </p:nvSpPr>
        <p:spPr>
          <a:xfrm>
            <a:off x="310488" y="5021302"/>
            <a:ext cx="1141784" cy="369332"/>
          </a:xfrm>
          <a:prstGeom prst="rect">
            <a:avLst/>
          </a:prstGeom>
          <a:noFill/>
        </p:spPr>
        <p:txBody>
          <a:bodyPr wrap="square" rtlCol="0">
            <a:spAutoFit/>
          </a:bodyPr>
          <a:lstStyle/>
          <a:p>
            <a:r>
              <a:rPr lang="en-US" dirty="0">
                <a:latin typeface="Symbol" charset="2"/>
                <a:ea typeface="Symbol" charset="2"/>
                <a:cs typeface="Symbol" charset="2"/>
              </a:rPr>
              <a:t>C = { H</a:t>
            </a:r>
            <a:r>
              <a:rPr lang="en-US" baseline="-25000" dirty="0">
                <a:latin typeface="Symbol" charset="2"/>
                <a:ea typeface="Symbol" charset="2"/>
                <a:cs typeface="Symbol" charset="2"/>
              </a:rPr>
              <a:t>1</a:t>
            </a:r>
            <a:r>
              <a:rPr lang="en-US" dirty="0">
                <a:latin typeface="Symbol" charset="2"/>
                <a:ea typeface="Symbol" charset="2"/>
                <a:cs typeface="Symbol" charset="2"/>
              </a:rPr>
              <a:t>}</a:t>
            </a:r>
          </a:p>
        </p:txBody>
      </p:sp>
      <p:sp>
        <p:nvSpPr>
          <p:cNvPr id="16" name="TextBox 15"/>
          <p:cNvSpPr txBox="1"/>
          <p:nvPr/>
        </p:nvSpPr>
        <p:spPr>
          <a:xfrm>
            <a:off x="5608320" y="1093970"/>
            <a:ext cx="2685351" cy="369332"/>
          </a:xfrm>
          <a:prstGeom prst="rect">
            <a:avLst/>
          </a:prstGeom>
          <a:noFill/>
        </p:spPr>
        <p:txBody>
          <a:bodyPr wrap="none" rtlCol="0">
            <a:spAutoFit/>
          </a:bodyPr>
          <a:lstStyle/>
          <a:p>
            <a:r>
              <a:rPr lang="en-US" dirty="0"/>
              <a:t>Marcus, </a:t>
            </a:r>
            <a:r>
              <a:rPr lang="en-US" dirty="0" err="1"/>
              <a:t>Peritz</a:t>
            </a:r>
            <a:r>
              <a:rPr lang="en-US" dirty="0"/>
              <a:t> &amp; Gabriel</a:t>
            </a:r>
          </a:p>
        </p:txBody>
      </p:sp>
    </p:spTree>
    <p:extLst>
      <p:ext uri="{BB962C8B-B14F-4D97-AF65-F5344CB8AC3E}">
        <p14:creationId xmlns:p14="http://schemas.microsoft.com/office/powerpoint/2010/main" val="19454782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testing for exploratory research”</a:t>
            </a:r>
          </a:p>
        </p:txBody>
      </p:sp>
      <p:sp>
        <p:nvSpPr>
          <p:cNvPr id="3" name="Content Placeholder 2"/>
          <p:cNvSpPr>
            <a:spLocks noGrp="1"/>
          </p:cNvSpPr>
          <p:nvPr>
            <p:ph idx="1"/>
          </p:nvPr>
        </p:nvSpPr>
        <p:spPr>
          <a:xfrm>
            <a:off x="457200" y="1254125"/>
            <a:ext cx="8534400" cy="5259388"/>
          </a:xfrm>
        </p:spPr>
        <p:txBody>
          <a:bodyPr>
            <a:normAutofit/>
          </a:bodyPr>
          <a:lstStyle/>
          <a:p>
            <a:pPr marL="0" indent="0">
              <a:buNone/>
            </a:pPr>
            <a:r>
              <a:rPr lang="en-US" sz="2000" dirty="0">
                <a:solidFill>
                  <a:schemeClr val="tx1"/>
                </a:solidFill>
              </a:rPr>
              <a:t>					</a:t>
            </a:r>
            <a:r>
              <a:rPr lang="en-US" sz="2000" dirty="0" err="1">
                <a:solidFill>
                  <a:schemeClr val="tx1"/>
                </a:solidFill>
              </a:rPr>
              <a:t>Goeman</a:t>
            </a:r>
            <a:r>
              <a:rPr lang="en-US" sz="2000" dirty="0">
                <a:solidFill>
                  <a:schemeClr val="tx1"/>
                </a:solidFill>
              </a:rPr>
              <a:t>&amp; </a:t>
            </a:r>
            <a:r>
              <a:rPr lang="en-US" sz="2000" dirty="0" err="1">
                <a:solidFill>
                  <a:schemeClr val="tx1"/>
                </a:solidFill>
              </a:rPr>
              <a:t>Solari</a:t>
            </a:r>
            <a:r>
              <a:rPr lang="en-US" sz="2000" dirty="0">
                <a:solidFill>
                  <a:schemeClr val="tx1"/>
                </a:solidFill>
              </a:rPr>
              <a:t> (11)</a:t>
            </a:r>
          </a:p>
          <a:p>
            <a:pPr marL="0" indent="0">
              <a:buNone/>
            </a:pPr>
            <a:r>
              <a:rPr lang="en-US" dirty="0">
                <a:solidFill>
                  <a:schemeClr val="tx1"/>
                </a:solidFill>
                <a:latin typeface="Apple Chancery" charset="0"/>
                <a:ea typeface="Apple Chancery" charset="0"/>
                <a:cs typeface="Apple Chancery" charset="0"/>
              </a:rPr>
              <a:t>C </a:t>
            </a:r>
            <a:r>
              <a:rPr lang="en-US" dirty="0"/>
              <a:t>is the set of families whose intersection was rejected and 	any family containing them was rejected </a:t>
            </a:r>
          </a:p>
          <a:p>
            <a:pPr marL="0" indent="0">
              <a:buNone/>
            </a:pPr>
            <a:r>
              <a:rPr lang="en-US" dirty="0"/>
              <a:t>	(using weak FWER, such as Fisher, </a:t>
            </a:r>
            <a:r>
              <a:rPr lang="en-US" dirty="0" err="1"/>
              <a:t>Simes</a:t>
            </a:r>
            <a:r>
              <a:rPr lang="en-US" dirty="0"/>
              <a:t>, and such))</a:t>
            </a:r>
          </a:p>
          <a:p>
            <a:pPr marL="0" indent="0">
              <a:buNone/>
            </a:pPr>
            <a:r>
              <a:rPr lang="en-US" dirty="0">
                <a:solidFill>
                  <a:schemeClr val="tx1"/>
                </a:solidFill>
                <a:latin typeface="Apple Chancery" charset="0"/>
                <a:ea typeface="Apple Chancery" charset="0"/>
                <a:cs typeface="Apple Chancery" charset="0"/>
              </a:rPr>
              <a:t>R</a:t>
            </a:r>
            <a:r>
              <a:rPr lang="en-US" dirty="0"/>
              <a:t> family of hypotheses from </a:t>
            </a:r>
            <a:r>
              <a:rPr lang="en-US" dirty="0">
                <a:solidFill>
                  <a:schemeClr val="tx1"/>
                </a:solidFill>
                <a:latin typeface="Apple Chancery" charset="0"/>
                <a:ea typeface="Apple Chancery" charset="0"/>
                <a:cs typeface="Apple Chancery" charset="0"/>
              </a:rPr>
              <a:t>C</a:t>
            </a:r>
            <a:r>
              <a:rPr lang="en-US" i="1" dirty="0">
                <a:solidFill>
                  <a:schemeClr val="tx1"/>
                </a:solidFill>
              </a:rPr>
              <a:t>,</a:t>
            </a:r>
            <a:r>
              <a:rPr lang="en-US"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And   </a:t>
            </a:r>
            <a:r>
              <a:rPr lang="en-US" dirty="0">
                <a:solidFill>
                  <a:schemeClr val="tx1"/>
                </a:solidFill>
              </a:rPr>
              <a:t>{0,1,</a:t>
            </a:r>
            <a:r>
              <a:rPr lang="mr-IN" dirty="0">
                <a:solidFill>
                  <a:schemeClr val="tx1"/>
                </a:solidFill>
              </a:rPr>
              <a:t>…</a:t>
            </a:r>
            <a:r>
              <a:rPr lang="en-US" dirty="0"/>
              <a:t>          }  is a </a:t>
            </a:r>
            <a:r>
              <a:rPr lang="en-US" i="1" dirty="0">
                <a:solidFill>
                  <a:schemeClr val="tx1"/>
                </a:solidFill>
              </a:rPr>
              <a:t>1-</a:t>
            </a:r>
            <a:r>
              <a:rPr lang="en-US" i="1" dirty="0">
                <a:solidFill>
                  <a:schemeClr val="tx1"/>
                </a:solidFill>
                <a:latin typeface="Symbol" charset="2"/>
                <a:ea typeface="Symbol" charset="2"/>
                <a:cs typeface="Symbol" charset="2"/>
              </a:rPr>
              <a:t>a</a:t>
            </a:r>
            <a:r>
              <a:rPr lang="en-US" dirty="0"/>
              <a:t> confidence set </a:t>
            </a:r>
          </a:p>
          <a:p>
            <a:pPr marL="0" indent="0">
              <a:buNone/>
            </a:pPr>
            <a:r>
              <a:rPr lang="en-US" dirty="0"/>
              <a:t>		for the number of false rejections in </a:t>
            </a:r>
            <a:r>
              <a:rPr lang="en-US" dirty="0">
                <a:solidFill>
                  <a:schemeClr val="tx1"/>
                </a:solidFill>
                <a:latin typeface="Apple Chancery" charset="0"/>
                <a:ea typeface="Apple Chancery" charset="0"/>
                <a:cs typeface="Apple Chancery" charset="0"/>
              </a:rPr>
              <a:t>R</a:t>
            </a:r>
            <a:r>
              <a:rPr lang="en-US" dirty="0"/>
              <a:t>.</a:t>
            </a:r>
          </a:p>
          <a:p>
            <a:pPr marL="0" indent="0">
              <a:buNone/>
            </a:pPr>
            <a:r>
              <a:rPr lang="en-US" dirty="0"/>
              <a:t>Note that if R is not in C            </a:t>
            </a:r>
            <a:r>
              <a:rPr lang="en-US" dirty="0">
                <a:solidFill>
                  <a:schemeClr val="tx1"/>
                </a:solidFill>
              </a:rPr>
              <a:t>=|R|    </a:t>
            </a:r>
            <a:r>
              <a:rPr lang="en-US" dirty="0"/>
              <a:t>i.e. not relevant</a:t>
            </a:r>
          </a:p>
        </p:txBody>
      </p:sp>
      <p:pic>
        <p:nvPicPr>
          <p:cNvPr id="4" name="Picture 3"/>
          <p:cNvPicPr>
            <a:picLocks noChangeAspect="1"/>
          </p:cNvPicPr>
          <p:nvPr/>
        </p:nvPicPr>
        <p:blipFill>
          <a:blip r:embed="rId2"/>
          <a:stretch>
            <a:fillRect/>
          </a:stretch>
        </p:blipFill>
        <p:spPr>
          <a:xfrm>
            <a:off x="3098292" y="3383103"/>
            <a:ext cx="2791176" cy="375158"/>
          </a:xfrm>
          <a:prstGeom prst="rect">
            <a:avLst/>
          </a:prstGeom>
        </p:spPr>
      </p:pic>
      <p:pic>
        <p:nvPicPr>
          <p:cNvPr id="5" name="Picture 4"/>
          <p:cNvPicPr>
            <a:picLocks noChangeAspect="1"/>
          </p:cNvPicPr>
          <p:nvPr/>
        </p:nvPicPr>
        <p:blipFill>
          <a:blip r:embed="rId3"/>
          <a:stretch>
            <a:fillRect/>
          </a:stretch>
        </p:blipFill>
        <p:spPr>
          <a:xfrm>
            <a:off x="2194859" y="3834235"/>
            <a:ext cx="4598042" cy="526859"/>
          </a:xfrm>
          <a:prstGeom prst="rect">
            <a:avLst/>
          </a:prstGeom>
        </p:spPr>
      </p:pic>
      <p:pic>
        <p:nvPicPr>
          <p:cNvPr id="6" name="Picture 5"/>
          <p:cNvPicPr>
            <a:picLocks noChangeAspect="1"/>
          </p:cNvPicPr>
          <p:nvPr/>
        </p:nvPicPr>
        <p:blipFill>
          <a:blip r:embed="rId4"/>
          <a:stretch>
            <a:fillRect/>
          </a:stretch>
        </p:blipFill>
        <p:spPr>
          <a:xfrm>
            <a:off x="2292096" y="5113199"/>
            <a:ext cx="707136" cy="324104"/>
          </a:xfrm>
          <a:prstGeom prst="rect">
            <a:avLst/>
          </a:prstGeom>
        </p:spPr>
      </p:pic>
      <p:pic>
        <p:nvPicPr>
          <p:cNvPr id="7" name="Picture 6"/>
          <p:cNvPicPr>
            <a:picLocks noChangeAspect="1"/>
          </p:cNvPicPr>
          <p:nvPr/>
        </p:nvPicPr>
        <p:blipFill>
          <a:blip r:embed="rId5"/>
          <a:stretch>
            <a:fillRect/>
          </a:stretch>
        </p:blipFill>
        <p:spPr>
          <a:xfrm>
            <a:off x="2292096" y="4640123"/>
            <a:ext cx="2673165" cy="343916"/>
          </a:xfrm>
          <a:prstGeom prst="rect">
            <a:avLst/>
          </a:prstGeom>
        </p:spPr>
      </p:pic>
      <p:pic>
        <p:nvPicPr>
          <p:cNvPr id="8" name="Picture 7"/>
          <p:cNvPicPr>
            <a:picLocks noChangeAspect="1"/>
          </p:cNvPicPr>
          <p:nvPr/>
        </p:nvPicPr>
        <p:blipFill>
          <a:blip r:embed="rId4"/>
          <a:stretch>
            <a:fillRect/>
          </a:stretch>
        </p:blipFill>
        <p:spPr>
          <a:xfrm>
            <a:off x="4017264" y="6014267"/>
            <a:ext cx="707136" cy="324104"/>
          </a:xfrm>
          <a:prstGeom prst="rect">
            <a:avLst/>
          </a:prstGeom>
        </p:spPr>
      </p:pic>
    </p:spTree>
    <p:extLst>
      <p:ext uri="{BB962C8B-B14F-4D97-AF65-F5344CB8AC3E}">
        <p14:creationId xmlns:p14="http://schemas.microsoft.com/office/powerpoint/2010/main" val="19560536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away messages</a:t>
            </a:r>
          </a:p>
        </p:txBody>
      </p:sp>
      <p:sp>
        <p:nvSpPr>
          <p:cNvPr id="3" name="Content Placeholder 2"/>
          <p:cNvSpPr>
            <a:spLocks noGrp="1"/>
          </p:cNvSpPr>
          <p:nvPr>
            <p:ph idx="1"/>
          </p:nvPr>
        </p:nvSpPr>
        <p:spPr/>
        <p:txBody>
          <a:bodyPr>
            <a:normAutofit/>
          </a:bodyPr>
          <a:lstStyle/>
          <a:p>
            <a:pPr marL="0" indent="0">
              <a:lnSpc>
                <a:spcPct val="120000"/>
              </a:lnSpc>
              <a:buNone/>
            </a:pPr>
            <a:r>
              <a:rPr lang="en-US" dirty="0"/>
              <a:t>While </a:t>
            </a:r>
            <a:r>
              <a:rPr lang="en-US" dirty="0" err="1"/>
              <a:t>Berk</a:t>
            </a:r>
            <a:r>
              <a:rPr lang="en-US" dirty="0"/>
              <a:t> et al (2013) offered an ‘good for all ‘ method, it seems too conservative for practical use in high dimensions.</a:t>
            </a:r>
          </a:p>
          <a:p>
            <a:pPr marL="0" indent="0">
              <a:lnSpc>
                <a:spcPct val="120000"/>
              </a:lnSpc>
              <a:buNone/>
            </a:pPr>
            <a:r>
              <a:rPr lang="en-US" dirty="0"/>
              <a:t>The selective inference procedure can benefit from being tailored to the selection method</a:t>
            </a:r>
          </a:p>
          <a:p>
            <a:pPr marL="0" indent="0">
              <a:lnSpc>
                <a:spcPct val="120000"/>
              </a:lnSpc>
              <a:buNone/>
            </a:pPr>
            <a:r>
              <a:rPr lang="en-US" dirty="0"/>
              <a:t>There is more than one way to do it.</a:t>
            </a:r>
          </a:p>
          <a:p>
            <a:pPr marL="0" indent="0">
              <a:lnSpc>
                <a:spcPct val="120000"/>
              </a:lnSpc>
              <a:buNone/>
            </a:pPr>
            <a:r>
              <a:rPr lang="en-US" dirty="0"/>
              <a:t>In most cases performance “on the average over the selected” is enough</a:t>
            </a:r>
          </a:p>
          <a:p>
            <a:pPr marL="0" indent="0">
              <a:lnSpc>
                <a:spcPct val="120000"/>
              </a:lnSpc>
              <a:buNone/>
            </a:pPr>
            <a:endParaRPr lang="en-US" dirty="0"/>
          </a:p>
        </p:txBody>
      </p:sp>
    </p:spTree>
    <p:extLst>
      <p:ext uri="{BB962C8B-B14F-4D97-AF65-F5344CB8AC3E}">
        <p14:creationId xmlns:p14="http://schemas.microsoft.com/office/powerpoint/2010/main" val="9270706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en-US"/>
              <a:t>Y Benjamini</a:t>
            </a:r>
            <a:endParaRPr lang="en-US" sz="1400"/>
          </a:p>
        </p:txBody>
      </p:sp>
      <p:sp>
        <p:nvSpPr>
          <p:cNvPr id="1189890" name="Rectangle 2"/>
          <p:cNvSpPr>
            <a:spLocks noGrp="1" noChangeArrowheads="1"/>
          </p:cNvSpPr>
          <p:nvPr>
            <p:ph type="title"/>
          </p:nvPr>
        </p:nvSpPr>
        <p:spPr/>
        <p:txBody>
          <a:bodyPr/>
          <a:lstStyle/>
          <a:p>
            <a:r>
              <a:rPr lang="en-US"/>
              <a:t>Proportion of papers devoted to MCP</a:t>
            </a:r>
            <a:br>
              <a:rPr lang="en-US"/>
            </a:br>
            <a:r>
              <a:rPr lang="en-US"/>
              <a:t>  </a:t>
            </a:r>
            <a:r>
              <a:rPr lang="en-US" sz="2000"/>
              <a:t>in</a:t>
            </a:r>
            <a:r>
              <a:rPr lang="en-US" sz="2400"/>
              <a:t>:</a:t>
            </a:r>
            <a:r>
              <a:rPr lang="en-US"/>
              <a:t> </a:t>
            </a:r>
            <a:r>
              <a:rPr lang="en-US" sz="2000"/>
              <a:t>Annals of Stat. Biometrika, JASA, JRSS B</a:t>
            </a:r>
            <a:endParaRPr lang="en-US"/>
          </a:p>
        </p:txBody>
      </p:sp>
      <p:graphicFrame>
        <p:nvGraphicFramePr>
          <p:cNvPr id="1189892" name="Object 4"/>
          <p:cNvGraphicFramePr>
            <a:graphicFrameLocks noChangeAspect="1"/>
          </p:cNvGraphicFramePr>
          <p:nvPr/>
        </p:nvGraphicFramePr>
        <p:xfrm>
          <a:off x="457200" y="1524000"/>
          <a:ext cx="8001000" cy="4911725"/>
        </p:xfrm>
        <a:graphic>
          <a:graphicData uri="http://schemas.openxmlformats.org/presentationml/2006/ole">
            <mc:AlternateContent xmlns:mc="http://schemas.openxmlformats.org/markup-compatibility/2006">
              <mc:Choice xmlns:v="urn:schemas-microsoft-com:vml" Requires="v">
                <p:oleObj spid="_x0000_s114698" name="Worksheet" r:id="rId4" imgW="38785800" imgH="23812500" progId="Excel.Sheet.8">
                  <p:embed/>
                </p:oleObj>
              </mc:Choice>
              <mc:Fallback>
                <p:oleObj name="Worksheet" r:id="rId4" imgW="38785800" imgH="23812500" progId="Excel.Sheet.8">
                  <p:embed/>
                  <p:pic>
                    <p:nvPicPr>
                      <p:cNvPr id="118989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24000"/>
                        <a:ext cx="8001000" cy="4911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89894" name="Line 6"/>
          <p:cNvSpPr>
            <a:spLocks noChangeShapeType="1"/>
          </p:cNvSpPr>
          <p:nvPr/>
        </p:nvSpPr>
        <p:spPr bwMode="auto">
          <a:xfrm flipV="1">
            <a:off x="5334000" y="5791200"/>
            <a:ext cx="0" cy="762000"/>
          </a:xfrm>
          <a:prstGeom prst="line">
            <a:avLst/>
          </a:prstGeom>
          <a:noFill/>
          <a:ln w="25400">
            <a:solidFill>
              <a:schemeClr val="tx1"/>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1189895" name="Line 7"/>
          <p:cNvSpPr>
            <a:spLocks noChangeShapeType="1"/>
          </p:cNvSpPr>
          <p:nvPr/>
        </p:nvSpPr>
        <p:spPr bwMode="auto">
          <a:xfrm flipV="1">
            <a:off x="6781800" y="5791200"/>
            <a:ext cx="0" cy="762000"/>
          </a:xfrm>
          <a:prstGeom prst="line">
            <a:avLst/>
          </a:prstGeom>
          <a:noFill/>
          <a:ln w="25400">
            <a:solidFill>
              <a:srgbClr val="0000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1189896" name="Line 8"/>
          <p:cNvSpPr>
            <a:spLocks noChangeShapeType="1"/>
          </p:cNvSpPr>
          <p:nvPr/>
        </p:nvSpPr>
        <p:spPr bwMode="auto">
          <a:xfrm flipV="1">
            <a:off x="6172200" y="5791200"/>
            <a:ext cx="0" cy="762000"/>
          </a:xfrm>
          <a:prstGeom prst="line">
            <a:avLst/>
          </a:prstGeom>
          <a:noFill/>
          <a:ln w="25400">
            <a:solidFill>
              <a:schemeClr val="tx2"/>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1189897" name="Rectangle 9"/>
          <p:cNvSpPr>
            <a:spLocks noChangeArrowheads="1"/>
          </p:cNvSpPr>
          <p:nvPr/>
        </p:nvSpPr>
        <p:spPr bwMode="auto">
          <a:xfrm>
            <a:off x="1371600" y="6338888"/>
            <a:ext cx="24384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spAutoFit/>
          </a:bodyPr>
          <a:lstStyle/>
          <a:p>
            <a:pPr>
              <a:buFontTx/>
              <a:buNone/>
            </a:pPr>
            <a:r>
              <a:rPr lang="en-US" sz="2800">
                <a:effectLst>
                  <a:outerShdw blurRad="38100" dist="38100" dir="2700000" algn="tl">
                    <a:srgbClr val="DDDDDD"/>
                  </a:outerShdw>
                </a:effectLst>
                <a:latin typeface="Brush Script MT Italic" charset="0"/>
              </a:rPr>
              <a:t>Tukey</a:t>
            </a:r>
            <a:r>
              <a:rPr lang="ja-JP" altLang="en-US" sz="2800">
                <a:effectLst>
                  <a:outerShdw blurRad="38100" dist="38100" dir="2700000" algn="tl">
                    <a:srgbClr val="DDDDDD"/>
                  </a:outerShdw>
                </a:effectLst>
                <a:latin typeface="Brush Script MT Italic" charset="0"/>
              </a:rPr>
              <a:t>’</a:t>
            </a:r>
            <a:r>
              <a:rPr lang="en-US" sz="2800">
                <a:effectLst>
                  <a:outerShdw blurRad="38100" dist="38100" dir="2700000" algn="tl">
                    <a:srgbClr val="DDDDDD"/>
                  </a:outerShdw>
                </a:effectLst>
                <a:latin typeface="Brush Script MT Italic" charset="0"/>
              </a:rPr>
              <a:t>s comment</a:t>
            </a:r>
            <a:endParaRPr lang="en-US" sz="2400">
              <a:effectLst>
                <a:outerShdw blurRad="38100" dist="38100" dir="2700000" algn="tl">
                  <a:srgbClr val="DDDDDD"/>
                </a:outerShdw>
              </a:effectLst>
            </a:endParaRPr>
          </a:p>
        </p:txBody>
      </p:sp>
      <p:sp>
        <p:nvSpPr>
          <p:cNvPr id="1189898" name="Rectangle 10"/>
          <p:cNvSpPr>
            <a:spLocks noChangeArrowheads="1"/>
          </p:cNvSpPr>
          <p:nvPr/>
        </p:nvSpPr>
        <p:spPr bwMode="auto">
          <a:xfrm>
            <a:off x="3581400" y="6338888"/>
            <a:ext cx="20574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spAutoFit/>
          </a:bodyPr>
          <a:lstStyle/>
          <a:p>
            <a:pPr>
              <a:buFontTx/>
              <a:buNone/>
            </a:pPr>
            <a:r>
              <a:rPr lang="en-US" sz="2800">
                <a:effectLst>
                  <a:outerShdw blurRad="38100" dist="38100" dir="2700000" algn="tl">
                    <a:srgbClr val="DDDDDD"/>
                  </a:outerShdw>
                </a:effectLst>
                <a:latin typeface="Brush Script MT Italic" charset="0"/>
              </a:rPr>
              <a:t>Personal Note</a:t>
            </a:r>
            <a:endParaRPr lang="en-US" sz="2400">
              <a:effectLst>
                <a:outerShdw blurRad="38100" dist="38100" dir="2700000" algn="tl">
                  <a:srgbClr val="DDDDDD"/>
                </a:outerShdw>
              </a:effectLst>
            </a:endParaRPr>
          </a:p>
        </p:txBody>
      </p:sp>
      <p:sp>
        <p:nvSpPr>
          <p:cNvPr id="1189899" name="Rectangle 11"/>
          <p:cNvSpPr>
            <a:spLocks noChangeArrowheads="1"/>
          </p:cNvSpPr>
          <p:nvPr/>
        </p:nvSpPr>
        <p:spPr bwMode="auto">
          <a:xfrm>
            <a:off x="4953000" y="6400800"/>
            <a:ext cx="1301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spAutoFit/>
          </a:bodyPr>
          <a:lstStyle/>
          <a:p>
            <a:pPr>
              <a:buFontTx/>
              <a:buNone/>
            </a:pPr>
            <a:r>
              <a:rPr lang="en-US" sz="2400">
                <a:solidFill>
                  <a:schemeClr val="tx2"/>
                </a:solidFill>
                <a:latin typeface="Brush Script MT Italic" charset="0"/>
              </a:rPr>
              <a:t>MCP1996</a:t>
            </a:r>
            <a:endParaRPr lang="en-US"/>
          </a:p>
        </p:txBody>
      </p:sp>
      <p:sp>
        <p:nvSpPr>
          <p:cNvPr id="1189901" name="Rectangle 13"/>
          <p:cNvSpPr>
            <a:spLocks noChangeArrowheads="1"/>
          </p:cNvSpPr>
          <p:nvPr/>
        </p:nvSpPr>
        <p:spPr bwMode="auto">
          <a:xfrm>
            <a:off x="6477000" y="6308725"/>
            <a:ext cx="1612900" cy="54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spAutoFit/>
          </a:bodyPr>
          <a:lstStyle/>
          <a:p>
            <a:pPr>
              <a:buFontTx/>
              <a:buNone/>
            </a:pPr>
            <a:r>
              <a:rPr lang="en-US">
                <a:solidFill>
                  <a:srgbClr val="000000"/>
                </a:solidFill>
                <a:latin typeface="Brush Script MT Italic" charset="0"/>
              </a:rPr>
              <a:t>Micoarrays</a:t>
            </a:r>
            <a:endParaRPr lang="en-US"/>
          </a:p>
        </p:txBody>
      </p:sp>
      <p:sp>
        <p:nvSpPr>
          <p:cNvPr id="1189903" name="Line 15"/>
          <p:cNvSpPr>
            <a:spLocks noChangeShapeType="1"/>
          </p:cNvSpPr>
          <p:nvPr/>
        </p:nvSpPr>
        <p:spPr bwMode="auto">
          <a:xfrm flipV="1">
            <a:off x="3657600" y="5791200"/>
            <a:ext cx="0" cy="762000"/>
          </a:xfrm>
          <a:prstGeom prst="line">
            <a:avLst/>
          </a:prstGeom>
          <a:noFill/>
          <a:ln w="25400">
            <a:solidFill>
              <a:schemeClr val="tx1"/>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fld id="{8D42553A-74F0-3649-A174-253660D15F7B}" type="slidenum">
              <a:rPr lang="en-US" smtClean="0"/>
              <a:t>78</a:t>
            </a:fld>
            <a:endParaRPr lang="en-US"/>
          </a:p>
        </p:txBody>
      </p:sp>
    </p:spTree>
    <p:extLst>
      <p:ext uri="{BB962C8B-B14F-4D97-AF65-F5344CB8AC3E}">
        <p14:creationId xmlns:p14="http://schemas.microsoft.com/office/powerpoint/2010/main" val="1085053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99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8989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xit" presetSubtype="0" fill="hold" grpId="1" nodeType="clickEffect">
                                  <p:stCondLst>
                                    <p:cond delay="0"/>
                                  </p:stCondLst>
                                  <p:childTnLst>
                                    <p:anim calcmode="lin" valueType="num">
                                      <p:cBhvr>
                                        <p:cTn id="12" dur="500"/>
                                        <p:tgtEl>
                                          <p:spTgt spid="1189897"/>
                                        </p:tgtEl>
                                        <p:attrNameLst>
                                          <p:attrName>ppt_w</p:attrName>
                                        </p:attrNameLst>
                                      </p:cBhvr>
                                      <p:tavLst>
                                        <p:tav tm="0">
                                          <p:val>
                                            <p:strVal val="ppt_w"/>
                                          </p:val>
                                        </p:tav>
                                        <p:tav tm="100000">
                                          <p:val>
                                            <p:fltVal val="0"/>
                                          </p:val>
                                        </p:tav>
                                      </p:tavLst>
                                    </p:anim>
                                    <p:anim calcmode="lin" valueType="num">
                                      <p:cBhvr>
                                        <p:cTn id="13" dur="500"/>
                                        <p:tgtEl>
                                          <p:spTgt spid="1189897"/>
                                        </p:tgtEl>
                                        <p:attrNameLst>
                                          <p:attrName>ppt_h</p:attrName>
                                        </p:attrNameLst>
                                      </p:cBhvr>
                                      <p:tavLst>
                                        <p:tav tm="0">
                                          <p:val>
                                            <p:strVal val="ppt_h"/>
                                          </p:val>
                                        </p:tav>
                                        <p:tav tm="100000">
                                          <p:val>
                                            <p:fltVal val="0"/>
                                          </p:val>
                                        </p:tav>
                                      </p:tavLst>
                                    </p:anim>
                                    <p:animEffect transition="out" filter="fade">
                                      <p:cBhvr>
                                        <p:cTn id="14" dur="500"/>
                                        <p:tgtEl>
                                          <p:spTgt spid="1189897"/>
                                        </p:tgtEl>
                                      </p:cBhvr>
                                    </p:animEffect>
                                    <p:set>
                                      <p:cBhvr>
                                        <p:cTn id="15" dur="1" fill="hold">
                                          <p:stCondLst>
                                            <p:cond delay="499"/>
                                          </p:stCondLst>
                                        </p:cTn>
                                        <p:tgtEl>
                                          <p:spTgt spid="1189897"/>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xit" presetSubtype="0" fill="hold" grpId="1" nodeType="clickEffect">
                                  <p:stCondLst>
                                    <p:cond delay="0"/>
                                  </p:stCondLst>
                                  <p:childTnLst>
                                    <p:anim calcmode="lin" valueType="num">
                                      <p:cBhvr>
                                        <p:cTn id="19" dur="500"/>
                                        <p:tgtEl>
                                          <p:spTgt spid="1189903"/>
                                        </p:tgtEl>
                                        <p:attrNameLst>
                                          <p:attrName>ppt_w</p:attrName>
                                        </p:attrNameLst>
                                      </p:cBhvr>
                                      <p:tavLst>
                                        <p:tav tm="0">
                                          <p:val>
                                            <p:strVal val="ppt_w"/>
                                          </p:val>
                                        </p:tav>
                                        <p:tav tm="100000">
                                          <p:val>
                                            <p:fltVal val="0"/>
                                          </p:val>
                                        </p:tav>
                                      </p:tavLst>
                                    </p:anim>
                                    <p:anim calcmode="lin" valueType="num">
                                      <p:cBhvr>
                                        <p:cTn id="20" dur="500"/>
                                        <p:tgtEl>
                                          <p:spTgt spid="1189903"/>
                                        </p:tgtEl>
                                        <p:attrNameLst>
                                          <p:attrName>ppt_h</p:attrName>
                                        </p:attrNameLst>
                                      </p:cBhvr>
                                      <p:tavLst>
                                        <p:tav tm="0">
                                          <p:val>
                                            <p:strVal val="ppt_h"/>
                                          </p:val>
                                        </p:tav>
                                        <p:tav tm="100000">
                                          <p:val>
                                            <p:fltVal val="0"/>
                                          </p:val>
                                        </p:tav>
                                      </p:tavLst>
                                    </p:anim>
                                    <p:animEffect transition="out" filter="fade">
                                      <p:cBhvr>
                                        <p:cTn id="21" dur="500"/>
                                        <p:tgtEl>
                                          <p:spTgt spid="1189903"/>
                                        </p:tgtEl>
                                      </p:cBhvr>
                                    </p:animEffect>
                                    <p:set>
                                      <p:cBhvr>
                                        <p:cTn id="22" dur="1" fill="hold">
                                          <p:stCondLst>
                                            <p:cond delay="499"/>
                                          </p:stCondLst>
                                        </p:cTn>
                                        <p:tgtEl>
                                          <p:spTgt spid="118990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1898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898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xit" presetSubtype="0" fill="hold" grpId="1" nodeType="clickEffect">
                                  <p:stCondLst>
                                    <p:cond delay="0"/>
                                  </p:stCondLst>
                                  <p:childTnLst>
                                    <p:anim calcmode="lin" valueType="num">
                                      <p:cBhvr>
                                        <p:cTn id="30" dur="500"/>
                                        <p:tgtEl>
                                          <p:spTgt spid="1189894"/>
                                        </p:tgtEl>
                                        <p:attrNameLst>
                                          <p:attrName>ppt_w</p:attrName>
                                        </p:attrNameLst>
                                      </p:cBhvr>
                                      <p:tavLst>
                                        <p:tav tm="0">
                                          <p:val>
                                            <p:strVal val="ppt_w"/>
                                          </p:val>
                                        </p:tav>
                                        <p:tav tm="100000">
                                          <p:val>
                                            <p:fltVal val="0"/>
                                          </p:val>
                                        </p:tav>
                                      </p:tavLst>
                                    </p:anim>
                                    <p:anim calcmode="lin" valueType="num">
                                      <p:cBhvr>
                                        <p:cTn id="31" dur="500"/>
                                        <p:tgtEl>
                                          <p:spTgt spid="1189894"/>
                                        </p:tgtEl>
                                        <p:attrNameLst>
                                          <p:attrName>ppt_h</p:attrName>
                                        </p:attrNameLst>
                                      </p:cBhvr>
                                      <p:tavLst>
                                        <p:tav tm="0">
                                          <p:val>
                                            <p:strVal val="ppt_h"/>
                                          </p:val>
                                        </p:tav>
                                        <p:tav tm="100000">
                                          <p:val>
                                            <p:fltVal val="0"/>
                                          </p:val>
                                        </p:tav>
                                      </p:tavLst>
                                    </p:anim>
                                    <p:animEffect transition="out" filter="fade">
                                      <p:cBhvr>
                                        <p:cTn id="32" dur="500"/>
                                        <p:tgtEl>
                                          <p:spTgt spid="1189894"/>
                                        </p:tgtEl>
                                      </p:cBhvr>
                                    </p:animEffect>
                                    <p:set>
                                      <p:cBhvr>
                                        <p:cTn id="33" dur="1" fill="hold">
                                          <p:stCondLst>
                                            <p:cond delay="499"/>
                                          </p:stCondLst>
                                        </p:cTn>
                                        <p:tgtEl>
                                          <p:spTgt spid="1189894"/>
                                        </p:tgtEl>
                                        <p:attrNameLst>
                                          <p:attrName>style.visibility</p:attrName>
                                        </p:attrNameLst>
                                      </p:cBhvr>
                                      <p:to>
                                        <p:strVal val="hidden"/>
                                      </p:to>
                                    </p:set>
                                  </p:childTnLst>
                                </p:cTn>
                              </p:par>
                              <p:par>
                                <p:cTn id="34" presetID="53" presetClass="exit" presetSubtype="0" fill="hold" grpId="1" nodeType="withEffect">
                                  <p:stCondLst>
                                    <p:cond delay="0"/>
                                  </p:stCondLst>
                                  <p:childTnLst>
                                    <p:anim calcmode="lin" valueType="num">
                                      <p:cBhvr>
                                        <p:cTn id="35" dur="500"/>
                                        <p:tgtEl>
                                          <p:spTgt spid="1189898"/>
                                        </p:tgtEl>
                                        <p:attrNameLst>
                                          <p:attrName>ppt_w</p:attrName>
                                        </p:attrNameLst>
                                      </p:cBhvr>
                                      <p:tavLst>
                                        <p:tav tm="0">
                                          <p:val>
                                            <p:strVal val="ppt_w"/>
                                          </p:val>
                                        </p:tav>
                                        <p:tav tm="100000">
                                          <p:val>
                                            <p:fltVal val="0"/>
                                          </p:val>
                                        </p:tav>
                                      </p:tavLst>
                                    </p:anim>
                                    <p:anim calcmode="lin" valueType="num">
                                      <p:cBhvr>
                                        <p:cTn id="36" dur="500"/>
                                        <p:tgtEl>
                                          <p:spTgt spid="1189898"/>
                                        </p:tgtEl>
                                        <p:attrNameLst>
                                          <p:attrName>ppt_h</p:attrName>
                                        </p:attrNameLst>
                                      </p:cBhvr>
                                      <p:tavLst>
                                        <p:tav tm="0">
                                          <p:val>
                                            <p:strVal val="ppt_h"/>
                                          </p:val>
                                        </p:tav>
                                        <p:tav tm="100000">
                                          <p:val>
                                            <p:fltVal val="0"/>
                                          </p:val>
                                        </p:tav>
                                      </p:tavLst>
                                    </p:anim>
                                    <p:animEffect transition="out" filter="fade">
                                      <p:cBhvr>
                                        <p:cTn id="37" dur="500"/>
                                        <p:tgtEl>
                                          <p:spTgt spid="1189898"/>
                                        </p:tgtEl>
                                      </p:cBhvr>
                                    </p:animEffect>
                                    <p:set>
                                      <p:cBhvr>
                                        <p:cTn id="38" dur="1" fill="hold">
                                          <p:stCondLst>
                                            <p:cond delay="499"/>
                                          </p:stCondLst>
                                        </p:cTn>
                                        <p:tgtEl>
                                          <p:spTgt spid="1189898"/>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18989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8989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xit" presetSubtype="0" fill="hold" grpId="1" nodeType="clickEffect">
                                  <p:stCondLst>
                                    <p:cond delay="0"/>
                                  </p:stCondLst>
                                  <p:childTnLst>
                                    <p:anim calcmode="lin" valueType="num">
                                      <p:cBhvr>
                                        <p:cTn id="46" dur="500"/>
                                        <p:tgtEl>
                                          <p:spTgt spid="1189896"/>
                                        </p:tgtEl>
                                        <p:attrNameLst>
                                          <p:attrName>ppt_w</p:attrName>
                                        </p:attrNameLst>
                                      </p:cBhvr>
                                      <p:tavLst>
                                        <p:tav tm="0">
                                          <p:val>
                                            <p:strVal val="ppt_w"/>
                                          </p:val>
                                        </p:tav>
                                        <p:tav tm="100000">
                                          <p:val>
                                            <p:fltVal val="0"/>
                                          </p:val>
                                        </p:tav>
                                      </p:tavLst>
                                    </p:anim>
                                    <p:anim calcmode="lin" valueType="num">
                                      <p:cBhvr>
                                        <p:cTn id="47" dur="500"/>
                                        <p:tgtEl>
                                          <p:spTgt spid="1189896"/>
                                        </p:tgtEl>
                                        <p:attrNameLst>
                                          <p:attrName>ppt_h</p:attrName>
                                        </p:attrNameLst>
                                      </p:cBhvr>
                                      <p:tavLst>
                                        <p:tav tm="0">
                                          <p:val>
                                            <p:strVal val="ppt_h"/>
                                          </p:val>
                                        </p:tav>
                                        <p:tav tm="100000">
                                          <p:val>
                                            <p:fltVal val="0"/>
                                          </p:val>
                                        </p:tav>
                                      </p:tavLst>
                                    </p:anim>
                                    <p:animEffect transition="out" filter="fade">
                                      <p:cBhvr>
                                        <p:cTn id="48" dur="500"/>
                                        <p:tgtEl>
                                          <p:spTgt spid="1189896"/>
                                        </p:tgtEl>
                                      </p:cBhvr>
                                    </p:animEffect>
                                    <p:set>
                                      <p:cBhvr>
                                        <p:cTn id="49" dur="1" fill="hold">
                                          <p:stCondLst>
                                            <p:cond delay="499"/>
                                          </p:stCondLst>
                                        </p:cTn>
                                        <p:tgtEl>
                                          <p:spTgt spid="1189896"/>
                                        </p:tgtEl>
                                        <p:attrNameLst>
                                          <p:attrName>style.visibility</p:attrName>
                                        </p:attrNameLst>
                                      </p:cBhvr>
                                      <p:to>
                                        <p:strVal val="hidden"/>
                                      </p:to>
                                    </p:set>
                                  </p:childTnLst>
                                </p:cTn>
                              </p:par>
                              <p:par>
                                <p:cTn id="50" presetID="53" presetClass="exit" presetSubtype="0" fill="hold" grpId="1" nodeType="withEffect">
                                  <p:stCondLst>
                                    <p:cond delay="0"/>
                                  </p:stCondLst>
                                  <p:childTnLst>
                                    <p:anim calcmode="lin" valueType="num">
                                      <p:cBhvr>
                                        <p:cTn id="51" dur="500"/>
                                        <p:tgtEl>
                                          <p:spTgt spid="1189899"/>
                                        </p:tgtEl>
                                        <p:attrNameLst>
                                          <p:attrName>ppt_w</p:attrName>
                                        </p:attrNameLst>
                                      </p:cBhvr>
                                      <p:tavLst>
                                        <p:tav tm="0">
                                          <p:val>
                                            <p:strVal val="ppt_w"/>
                                          </p:val>
                                        </p:tav>
                                        <p:tav tm="100000">
                                          <p:val>
                                            <p:fltVal val="0"/>
                                          </p:val>
                                        </p:tav>
                                      </p:tavLst>
                                    </p:anim>
                                    <p:anim calcmode="lin" valueType="num">
                                      <p:cBhvr>
                                        <p:cTn id="52" dur="500"/>
                                        <p:tgtEl>
                                          <p:spTgt spid="1189899"/>
                                        </p:tgtEl>
                                        <p:attrNameLst>
                                          <p:attrName>ppt_h</p:attrName>
                                        </p:attrNameLst>
                                      </p:cBhvr>
                                      <p:tavLst>
                                        <p:tav tm="0">
                                          <p:val>
                                            <p:strVal val="ppt_h"/>
                                          </p:val>
                                        </p:tav>
                                        <p:tav tm="100000">
                                          <p:val>
                                            <p:fltVal val="0"/>
                                          </p:val>
                                        </p:tav>
                                      </p:tavLst>
                                    </p:anim>
                                    <p:animEffect transition="out" filter="fade">
                                      <p:cBhvr>
                                        <p:cTn id="53" dur="500"/>
                                        <p:tgtEl>
                                          <p:spTgt spid="1189899"/>
                                        </p:tgtEl>
                                      </p:cBhvr>
                                    </p:animEffect>
                                    <p:set>
                                      <p:cBhvr>
                                        <p:cTn id="54" dur="1" fill="hold">
                                          <p:stCondLst>
                                            <p:cond delay="499"/>
                                          </p:stCondLst>
                                        </p:cTn>
                                        <p:tgtEl>
                                          <p:spTgt spid="1189899"/>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118989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8990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xit" presetSubtype="0" fill="hold" grpId="1" nodeType="clickEffect">
                                  <p:stCondLst>
                                    <p:cond delay="0"/>
                                  </p:stCondLst>
                                  <p:childTnLst>
                                    <p:anim calcmode="lin" valueType="num">
                                      <p:cBhvr>
                                        <p:cTn id="62" dur="500"/>
                                        <p:tgtEl>
                                          <p:spTgt spid="1189901"/>
                                        </p:tgtEl>
                                        <p:attrNameLst>
                                          <p:attrName>ppt_w</p:attrName>
                                        </p:attrNameLst>
                                      </p:cBhvr>
                                      <p:tavLst>
                                        <p:tav tm="0">
                                          <p:val>
                                            <p:strVal val="ppt_w"/>
                                          </p:val>
                                        </p:tav>
                                        <p:tav tm="100000">
                                          <p:val>
                                            <p:fltVal val="0"/>
                                          </p:val>
                                        </p:tav>
                                      </p:tavLst>
                                    </p:anim>
                                    <p:anim calcmode="lin" valueType="num">
                                      <p:cBhvr>
                                        <p:cTn id="63" dur="500"/>
                                        <p:tgtEl>
                                          <p:spTgt spid="1189901"/>
                                        </p:tgtEl>
                                        <p:attrNameLst>
                                          <p:attrName>ppt_h</p:attrName>
                                        </p:attrNameLst>
                                      </p:cBhvr>
                                      <p:tavLst>
                                        <p:tav tm="0">
                                          <p:val>
                                            <p:strVal val="ppt_h"/>
                                          </p:val>
                                        </p:tav>
                                        <p:tav tm="100000">
                                          <p:val>
                                            <p:fltVal val="0"/>
                                          </p:val>
                                        </p:tav>
                                      </p:tavLst>
                                    </p:anim>
                                    <p:animEffect transition="out" filter="fade">
                                      <p:cBhvr>
                                        <p:cTn id="64" dur="500"/>
                                        <p:tgtEl>
                                          <p:spTgt spid="1189901"/>
                                        </p:tgtEl>
                                      </p:cBhvr>
                                    </p:animEffect>
                                    <p:set>
                                      <p:cBhvr>
                                        <p:cTn id="65" dur="1" fill="hold">
                                          <p:stCondLst>
                                            <p:cond delay="499"/>
                                          </p:stCondLst>
                                        </p:cTn>
                                        <p:tgtEl>
                                          <p:spTgt spid="1189901"/>
                                        </p:tgtEl>
                                        <p:attrNameLst>
                                          <p:attrName>style.visibility</p:attrName>
                                        </p:attrNameLst>
                                      </p:cBhvr>
                                      <p:to>
                                        <p:strVal val="hidden"/>
                                      </p:to>
                                    </p:set>
                                  </p:childTnLst>
                                </p:cTn>
                              </p:par>
                              <p:par>
                                <p:cTn id="66" presetID="53" presetClass="exit" presetSubtype="0" fill="hold" grpId="1" nodeType="withEffect">
                                  <p:stCondLst>
                                    <p:cond delay="0"/>
                                  </p:stCondLst>
                                  <p:childTnLst>
                                    <p:anim calcmode="lin" valueType="num">
                                      <p:cBhvr>
                                        <p:cTn id="67" dur="500"/>
                                        <p:tgtEl>
                                          <p:spTgt spid="1189895"/>
                                        </p:tgtEl>
                                        <p:attrNameLst>
                                          <p:attrName>ppt_w</p:attrName>
                                        </p:attrNameLst>
                                      </p:cBhvr>
                                      <p:tavLst>
                                        <p:tav tm="0">
                                          <p:val>
                                            <p:strVal val="ppt_w"/>
                                          </p:val>
                                        </p:tav>
                                        <p:tav tm="100000">
                                          <p:val>
                                            <p:fltVal val="0"/>
                                          </p:val>
                                        </p:tav>
                                      </p:tavLst>
                                    </p:anim>
                                    <p:anim calcmode="lin" valueType="num">
                                      <p:cBhvr>
                                        <p:cTn id="68" dur="500"/>
                                        <p:tgtEl>
                                          <p:spTgt spid="1189895"/>
                                        </p:tgtEl>
                                        <p:attrNameLst>
                                          <p:attrName>ppt_h</p:attrName>
                                        </p:attrNameLst>
                                      </p:cBhvr>
                                      <p:tavLst>
                                        <p:tav tm="0">
                                          <p:val>
                                            <p:strVal val="ppt_h"/>
                                          </p:val>
                                        </p:tav>
                                        <p:tav tm="100000">
                                          <p:val>
                                            <p:fltVal val="0"/>
                                          </p:val>
                                        </p:tav>
                                      </p:tavLst>
                                    </p:anim>
                                    <p:animEffect transition="out" filter="fade">
                                      <p:cBhvr>
                                        <p:cTn id="69" dur="500"/>
                                        <p:tgtEl>
                                          <p:spTgt spid="1189895"/>
                                        </p:tgtEl>
                                      </p:cBhvr>
                                    </p:animEffect>
                                    <p:set>
                                      <p:cBhvr>
                                        <p:cTn id="70" dur="1" fill="hold">
                                          <p:stCondLst>
                                            <p:cond delay="499"/>
                                          </p:stCondLst>
                                        </p:cTn>
                                        <p:tgtEl>
                                          <p:spTgt spid="11898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9894" grpId="0" animBg="1"/>
      <p:bldP spid="1189894" grpId="1" animBg="1"/>
      <p:bldP spid="1189895" grpId="0" animBg="1"/>
      <p:bldP spid="1189895" grpId="1" animBg="1"/>
      <p:bldP spid="1189896" grpId="0" animBg="1"/>
      <p:bldP spid="1189896" grpId="1" animBg="1"/>
      <p:bldP spid="1189897" grpId="0"/>
      <p:bldP spid="1189897" grpId="1"/>
      <p:bldP spid="1189898" grpId="0"/>
      <p:bldP spid="1189898" grpId="1"/>
      <p:bldP spid="1189899" grpId="0"/>
      <p:bldP spid="1189899" grpId="1"/>
      <p:bldP spid="1189901" grpId="0"/>
      <p:bldP spid="1189901" grpId="1"/>
      <p:bldP spid="1189903" grpId="0" animBg="1"/>
      <p:bldP spid="1189903" grpId="1"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722488" y="1295400"/>
            <a:ext cx="7842955" cy="5171968"/>
          </a:xfrm>
        </p:spPr>
        <p:txBody>
          <a:bodyPr>
            <a:normAutofit fontScale="85000" lnSpcReduction="10000"/>
          </a:bodyPr>
          <a:lstStyle/>
          <a:p>
            <a:pPr algn="l"/>
            <a:r>
              <a:rPr lang="en-US" sz="2000" dirty="0">
                <a:solidFill>
                  <a:schemeClr val="tx1"/>
                </a:solidFill>
              </a:rPr>
              <a:t>UC Berkeley	</a:t>
            </a:r>
            <a:r>
              <a:rPr lang="en-US" sz="2000" dirty="0"/>
              <a:t>Philip Stark</a:t>
            </a:r>
          </a:p>
          <a:p>
            <a:pPr algn="l"/>
            <a:r>
              <a:rPr lang="en-US" sz="2000" dirty="0" err="1">
                <a:solidFill>
                  <a:srgbClr val="000000"/>
                </a:solidFill>
              </a:rPr>
              <a:t>Upenn</a:t>
            </a:r>
            <a:r>
              <a:rPr lang="en-US" sz="2000" dirty="0">
                <a:solidFill>
                  <a:srgbClr val="000000"/>
                </a:solidFill>
              </a:rPr>
              <a:t>      	</a:t>
            </a:r>
            <a:r>
              <a:rPr lang="en-US" sz="2000" dirty="0" err="1"/>
              <a:t>Asaf</a:t>
            </a:r>
            <a:r>
              <a:rPr lang="en-US" sz="2000" dirty="0"/>
              <a:t> Weinstein</a:t>
            </a:r>
          </a:p>
          <a:p>
            <a:r>
              <a:rPr lang="en-US" sz="2000" dirty="0">
                <a:solidFill>
                  <a:srgbClr val="000000"/>
                </a:solidFill>
              </a:rPr>
              <a:t>Stanford		</a:t>
            </a:r>
            <a:r>
              <a:rPr lang="en-US" sz="2000" dirty="0"/>
              <a:t>Chiara </a:t>
            </a:r>
            <a:r>
              <a:rPr lang="en-US" sz="2000" dirty="0" err="1"/>
              <a:t>Sabatti</a:t>
            </a:r>
            <a:r>
              <a:rPr lang="en-US" sz="2000" dirty="0"/>
              <a:t>#, Will </a:t>
            </a:r>
            <a:r>
              <a:rPr lang="en-US" sz="2000" dirty="0" err="1"/>
              <a:t>Fithian</a:t>
            </a:r>
            <a:r>
              <a:rPr lang="en-US" sz="2000" dirty="0"/>
              <a:t> </a:t>
            </a:r>
          </a:p>
          <a:p>
            <a:r>
              <a:rPr lang="en-US" sz="2000" dirty="0">
                <a:solidFill>
                  <a:srgbClr val="000000"/>
                </a:solidFill>
              </a:rPr>
              <a:t>Weizmann Inst.	</a:t>
            </a:r>
            <a:r>
              <a:rPr lang="en-US" sz="2000" dirty="0"/>
              <a:t>Jonathan Rosenblatt, </a:t>
            </a:r>
          </a:p>
          <a:p>
            <a:r>
              <a:rPr lang="en-US" sz="2000" dirty="0">
                <a:solidFill>
                  <a:schemeClr val="tx1"/>
                </a:solidFill>
              </a:rPr>
              <a:t>Washington U</a:t>
            </a:r>
            <a:r>
              <a:rPr lang="en-US" sz="2000" dirty="0"/>
              <a:t>	</a:t>
            </a:r>
            <a:r>
              <a:rPr lang="en-US" sz="2000" dirty="0" err="1"/>
              <a:t>Amit</a:t>
            </a:r>
            <a:r>
              <a:rPr lang="en-US" sz="2000" dirty="0"/>
              <a:t> Meir</a:t>
            </a:r>
          </a:p>
          <a:p>
            <a:r>
              <a:rPr lang="en-US" sz="2000" dirty="0" err="1"/>
              <a:t>Technion</a:t>
            </a:r>
            <a:r>
              <a:rPr lang="en-US" sz="2000" dirty="0"/>
              <a:t>		Marina </a:t>
            </a:r>
            <a:r>
              <a:rPr lang="en-US" sz="2000" dirty="0" err="1"/>
              <a:t>Bogomolov</a:t>
            </a:r>
            <a:endParaRPr lang="en-US" sz="2000" dirty="0"/>
          </a:p>
          <a:p>
            <a:pPr algn="l"/>
            <a:r>
              <a:rPr lang="en-US" sz="2000" dirty="0">
                <a:solidFill>
                  <a:srgbClr val="000000"/>
                </a:solidFill>
              </a:rPr>
              <a:t>Tel Aviv Univ.	</a:t>
            </a:r>
            <a:r>
              <a:rPr lang="en-US" sz="2000" dirty="0" err="1"/>
              <a:t>Ilan</a:t>
            </a:r>
            <a:r>
              <a:rPr lang="en-US" sz="2000" dirty="0"/>
              <a:t> </a:t>
            </a:r>
            <a:r>
              <a:rPr lang="en-US" sz="2000" dirty="0" err="1"/>
              <a:t>Golani</a:t>
            </a:r>
            <a:r>
              <a:rPr lang="en-US" sz="2000" dirty="0"/>
              <a:t>, Zoology* </a:t>
            </a:r>
          </a:p>
          <a:p>
            <a:pPr algn="l"/>
            <a:r>
              <a:rPr lang="en-US" sz="2000" dirty="0"/>
              <a:t>		Ruth Heller, Statistics*</a:t>
            </a:r>
          </a:p>
          <a:p>
            <a:pPr algn="l"/>
            <a:r>
              <a:rPr lang="en-US" sz="2000" dirty="0"/>
              <a:t>		</a:t>
            </a:r>
            <a:r>
              <a:rPr lang="en-US" sz="2000" dirty="0" err="1"/>
              <a:t>Neri</a:t>
            </a:r>
            <a:r>
              <a:rPr lang="en-US" sz="2000" dirty="0"/>
              <a:t> </a:t>
            </a:r>
            <a:r>
              <a:rPr lang="en-US" sz="2000" dirty="0" err="1"/>
              <a:t>Kafkafi</a:t>
            </a:r>
            <a:r>
              <a:rPr lang="en-US" sz="2000" dirty="0"/>
              <a:t>, Computational Biologist*</a:t>
            </a:r>
          </a:p>
          <a:p>
            <a:r>
              <a:rPr lang="en-US" sz="2000" dirty="0"/>
              <a:t>		Daniel </a:t>
            </a:r>
            <a:r>
              <a:rPr lang="en-US" sz="2000" dirty="0" err="1"/>
              <a:t>Yekutieli</a:t>
            </a:r>
            <a:r>
              <a:rPr lang="en-US" sz="2000" dirty="0"/>
              <a:t>, Statistics*</a:t>
            </a:r>
          </a:p>
          <a:p>
            <a:r>
              <a:rPr lang="en-US" sz="2000" dirty="0"/>
              <a:t>		Mira Marcus-</a:t>
            </a:r>
            <a:r>
              <a:rPr lang="en-US" sz="2000" dirty="0" err="1"/>
              <a:t>Kalish</a:t>
            </a:r>
            <a:r>
              <a:rPr lang="en-US" sz="2000" dirty="0"/>
              <a:t>^, </a:t>
            </a:r>
          </a:p>
          <a:p>
            <a:r>
              <a:rPr lang="en-US" sz="2000" dirty="0"/>
              <a:t>PhD and MSc students*</a:t>
            </a:r>
          </a:p>
          <a:p>
            <a:r>
              <a:rPr lang="en-US" sz="2000" dirty="0"/>
              <a:t>		Tal </a:t>
            </a:r>
            <a:r>
              <a:rPr lang="en-US" sz="2000" dirty="0" err="1"/>
              <a:t>Lahav</a:t>
            </a:r>
            <a:r>
              <a:rPr lang="en-US" sz="2000" dirty="0"/>
              <a:t>, </a:t>
            </a:r>
            <a:r>
              <a:rPr lang="en-US" sz="2000" dirty="0" err="1"/>
              <a:t>Neta</a:t>
            </a:r>
            <a:r>
              <a:rPr lang="en-US" sz="2000" dirty="0"/>
              <a:t> </a:t>
            </a:r>
            <a:r>
              <a:rPr lang="en-US" sz="2000" dirty="0" err="1"/>
              <a:t>Shachar</a:t>
            </a:r>
            <a:r>
              <a:rPr lang="en-US" sz="2000" dirty="0"/>
              <a:t>*^, </a:t>
            </a:r>
            <a:r>
              <a:rPr lang="en-US" sz="2000" dirty="0" err="1"/>
              <a:t>Yair</a:t>
            </a:r>
            <a:r>
              <a:rPr lang="en-US" sz="2000" dirty="0"/>
              <a:t> </a:t>
            </a:r>
            <a:r>
              <a:rPr lang="en-US" sz="2000" dirty="0" err="1"/>
              <a:t>Vexler</a:t>
            </a:r>
            <a:r>
              <a:rPr lang="en-US" sz="2000" dirty="0"/>
              <a:t>, 				Tal </a:t>
            </a:r>
            <a:r>
              <a:rPr lang="en-US" sz="2000" dirty="0" err="1"/>
              <a:t>Galili</a:t>
            </a:r>
            <a:r>
              <a:rPr lang="en-US" sz="2000" dirty="0"/>
              <a:t>*^, </a:t>
            </a:r>
            <a:r>
              <a:rPr lang="en-US" sz="2000" dirty="0" err="1"/>
              <a:t>Yotam</a:t>
            </a:r>
            <a:r>
              <a:rPr lang="en-US" sz="2000" dirty="0"/>
              <a:t> </a:t>
            </a:r>
            <a:r>
              <a:rPr lang="en-US" sz="2000" dirty="0" err="1"/>
              <a:t>Hechtlinger</a:t>
            </a:r>
            <a:r>
              <a:rPr lang="en-US" sz="2000" dirty="0"/>
              <a:t>, Dan </a:t>
            </a:r>
            <a:r>
              <a:rPr lang="en-US" sz="2000" dirty="0" err="1"/>
              <a:t>Warshavski</a:t>
            </a:r>
            <a:endParaRPr lang="he-IL" sz="2000" dirty="0"/>
          </a:p>
          <a:p>
            <a:pPr algn="l"/>
            <a:endParaRPr lang="en-US" sz="2000" dirty="0">
              <a:solidFill>
                <a:schemeClr val="accent3"/>
              </a:solidFill>
              <a:effectLst>
                <a:outerShdw blurRad="38100" dist="38100" dir="2700000" algn="tl">
                  <a:srgbClr val="000000">
                    <a:alpha val="43137"/>
                  </a:srgbClr>
                </a:outerShdw>
              </a:effectLst>
            </a:endParaRPr>
          </a:p>
          <a:p>
            <a:pPr algn="l"/>
            <a:r>
              <a:rPr lang="en-US" sz="2000" dirty="0">
                <a:solidFill>
                  <a:schemeClr val="accent3"/>
                </a:solidFill>
              </a:rPr>
              <a:t>*ERC P</a:t>
            </a:r>
            <a:r>
              <a:rPr lang="en-US" sz="2000" dirty="0">
                <a:solidFill>
                  <a:schemeClr val="accent4">
                    <a:lumMod val="75000"/>
                  </a:schemeClr>
                </a:solidFill>
              </a:rPr>
              <a:t>ractical</a:t>
            </a:r>
            <a:r>
              <a:rPr lang="en-US" sz="2000" dirty="0">
                <a:solidFill>
                  <a:schemeClr val="accent3"/>
                </a:solidFill>
              </a:rPr>
              <a:t> S</a:t>
            </a:r>
            <a:r>
              <a:rPr lang="en-US" sz="2000" dirty="0">
                <a:solidFill>
                  <a:srgbClr val="704A3D"/>
                </a:solidFill>
              </a:rPr>
              <a:t>tatistical </a:t>
            </a:r>
            <a:r>
              <a:rPr lang="en-US" sz="2000" dirty="0">
                <a:solidFill>
                  <a:schemeClr val="accent3"/>
                </a:solidFill>
              </a:rPr>
              <a:t>A</a:t>
            </a:r>
            <a:r>
              <a:rPr lang="en-US" sz="2000" dirty="0">
                <a:solidFill>
                  <a:srgbClr val="704A3D"/>
                </a:solidFill>
              </a:rPr>
              <a:t>pproaches to </a:t>
            </a:r>
            <a:r>
              <a:rPr lang="en-US" sz="2000" dirty="0">
                <a:solidFill>
                  <a:schemeClr val="accent3"/>
                </a:solidFill>
              </a:rPr>
              <a:t>R</a:t>
            </a:r>
            <a:r>
              <a:rPr lang="en-US" sz="2000" dirty="0">
                <a:solidFill>
                  <a:srgbClr val="704A3D"/>
                </a:solidFill>
              </a:rPr>
              <a:t>eplicability</a:t>
            </a:r>
            <a:r>
              <a:rPr lang="en-US" sz="2000" dirty="0">
                <a:solidFill>
                  <a:schemeClr val="accent3"/>
                </a:solidFill>
              </a:rPr>
              <a:t> P</a:t>
            </a:r>
            <a:r>
              <a:rPr lang="en-US" sz="2000" dirty="0">
                <a:solidFill>
                  <a:srgbClr val="704A3D"/>
                </a:solidFill>
              </a:rPr>
              <a:t>roblems</a:t>
            </a:r>
            <a:r>
              <a:rPr lang="en-US" sz="2000" dirty="0">
                <a:solidFill>
                  <a:schemeClr val="accent3"/>
                </a:solidFill>
              </a:rPr>
              <a:t> </a:t>
            </a:r>
            <a:r>
              <a:rPr lang="en-US" sz="2000" dirty="0">
                <a:solidFill>
                  <a:srgbClr val="704A3D"/>
                </a:solidFill>
              </a:rPr>
              <a:t>in Life </a:t>
            </a:r>
            <a:r>
              <a:rPr lang="en-US" sz="2000" dirty="0">
                <a:solidFill>
                  <a:schemeClr val="accent3"/>
                </a:solidFill>
              </a:rPr>
              <a:t>S</a:t>
            </a:r>
            <a:r>
              <a:rPr lang="en-US" sz="2000" dirty="0">
                <a:solidFill>
                  <a:srgbClr val="704A3D"/>
                </a:solidFill>
              </a:rPr>
              <a:t>ciences</a:t>
            </a:r>
            <a:r>
              <a:rPr lang="en-US" sz="2000" dirty="0">
                <a:solidFill>
                  <a:schemeClr val="accent3"/>
                </a:solidFill>
              </a:rPr>
              <a:t> </a:t>
            </a:r>
          </a:p>
          <a:p>
            <a:pPr algn="l"/>
            <a:r>
              <a:rPr lang="en-US" sz="2000" dirty="0">
                <a:solidFill>
                  <a:schemeClr val="accent3"/>
                </a:solidFill>
              </a:rPr>
              <a:t>^ERC H</a:t>
            </a:r>
            <a:r>
              <a:rPr lang="en-US" sz="2000" dirty="0">
                <a:solidFill>
                  <a:srgbClr val="660066"/>
                </a:solidFill>
              </a:rPr>
              <a:t>uman</a:t>
            </a:r>
            <a:r>
              <a:rPr lang="en-US" sz="2000" dirty="0">
                <a:solidFill>
                  <a:schemeClr val="accent3"/>
                </a:solidFill>
              </a:rPr>
              <a:t> B</a:t>
            </a:r>
            <a:r>
              <a:rPr lang="en-US" sz="2000" dirty="0">
                <a:solidFill>
                  <a:srgbClr val="660066"/>
                </a:solidFill>
              </a:rPr>
              <a:t>rain</a:t>
            </a:r>
            <a:r>
              <a:rPr lang="en-US" sz="2000" dirty="0">
                <a:solidFill>
                  <a:schemeClr val="accent3"/>
                </a:solidFill>
              </a:rPr>
              <a:t> P</a:t>
            </a:r>
            <a:r>
              <a:rPr lang="en-US" sz="2000" dirty="0">
                <a:solidFill>
                  <a:srgbClr val="660066"/>
                </a:solidFill>
              </a:rPr>
              <a:t>roject</a:t>
            </a:r>
          </a:p>
          <a:p>
            <a:pPr algn="l"/>
            <a:r>
              <a:rPr lang="en-US" sz="2000" dirty="0">
                <a:solidFill>
                  <a:srgbClr val="E2751D"/>
                </a:solidFill>
              </a:rPr>
              <a:t>#</a:t>
            </a:r>
            <a:r>
              <a:rPr lang="en-US" sz="2000" dirty="0">
                <a:solidFill>
                  <a:schemeClr val="accent3"/>
                </a:solidFill>
              </a:rPr>
              <a:t>NIH</a:t>
            </a:r>
            <a:r>
              <a:rPr lang="en-US" sz="2000" dirty="0">
                <a:solidFill>
                  <a:srgbClr val="660066"/>
                </a:solidFill>
              </a:rPr>
              <a:t> grant awarded to </a:t>
            </a:r>
            <a:r>
              <a:rPr lang="en-US" sz="2000" dirty="0" err="1">
                <a:solidFill>
                  <a:srgbClr val="660066"/>
                </a:solidFill>
              </a:rPr>
              <a:t>Stanfors</a:t>
            </a:r>
            <a:endParaRPr lang="en-US" sz="2000" dirty="0">
              <a:solidFill>
                <a:srgbClr val="660066"/>
              </a:solidFill>
            </a:endParaRPr>
          </a:p>
          <a:p>
            <a:pPr algn="l"/>
            <a:endParaRPr lang="en-US" dirty="0">
              <a:solidFill>
                <a:schemeClr val="accent3"/>
              </a:solidFill>
            </a:endParaRPr>
          </a:p>
        </p:txBody>
      </p:sp>
      <p:sp>
        <p:nvSpPr>
          <p:cNvPr id="4" name="Title 1"/>
          <p:cNvSpPr txBox="1">
            <a:spLocks/>
          </p:cNvSpPr>
          <p:nvPr/>
        </p:nvSpPr>
        <p:spPr>
          <a:xfrm>
            <a:off x="457200" y="533400"/>
            <a:ext cx="8229600" cy="503238"/>
          </a:xfrm>
          <a:prstGeom prst="rect">
            <a:avLst/>
          </a:prstGeo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lIns="91440" tIns="45720" rIns="91440" bIns="45720" rtlCol="0" anchor="ctr">
            <a:noAutofit/>
          </a:bodyPr>
          <a:lstStyle>
            <a:lvl1pPr algn="l" rtl="0" eaLnBrk="1" fontAlgn="base" hangingPunct="1">
              <a:spcBef>
                <a:spcPct val="0"/>
              </a:spcBef>
              <a:spcAft>
                <a:spcPct val="0"/>
              </a:spcAft>
              <a:defRPr sz="2800" kern="1200" spc="-100">
                <a:ln>
                  <a:solidFill>
                    <a:schemeClr val="accent6">
                      <a:lumMod val="50000"/>
                    </a:schemeClr>
                  </a:solidFill>
                </a:ln>
                <a:solidFill>
                  <a:schemeClr val="accent6">
                    <a:lumMod val="50000"/>
                  </a:schemeClr>
                </a:solidFill>
                <a:latin typeface="+mj-lt"/>
                <a:ea typeface="ＭＳ Ｐゴシック" charset="0"/>
                <a:cs typeface="ＭＳ Ｐゴシック" charset="0"/>
              </a:defRPr>
            </a:lvl1pPr>
            <a:lvl2pPr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2pPr>
            <a:lvl3pPr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3pPr>
            <a:lvl4pPr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4pPr>
            <a:lvl5pPr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200">
                <a:solidFill>
                  <a:schemeClr val="tx2"/>
                </a:solidFill>
                <a:latin typeface="Arial" charset="0"/>
                <a:ea typeface="ＭＳ Ｐゴシック" charset="0"/>
                <a:cs typeface="ＭＳ Ｐゴシック" charset="0"/>
              </a:defRPr>
            </a:lvl9pPr>
          </a:lstStyle>
          <a:p>
            <a:r>
              <a:rPr lang="en-US" dirty="0"/>
              <a:t>Thanks to my collaborators and students</a:t>
            </a:r>
          </a:p>
        </p:txBody>
      </p:sp>
    </p:spTree>
    <p:extLst>
      <p:ext uri="{BB962C8B-B14F-4D97-AF65-F5344CB8AC3E}">
        <p14:creationId xmlns:p14="http://schemas.microsoft.com/office/powerpoint/2010/main" val="4451832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err="1">
                <a:solidFill>
                  <a:schemeClr val="accent2"/>
                </a:solidFill>
              </a:rPr>
              <a:t>eQTL</a:t>
            </a:r>
            <a:r>
              <a:rPr lang="en-US" sz="3600" dirty="0">
                <a:solidFill>
                  <a:schemeClr val="accent2"/>
                </a:solidFill>
              </a:rPr>
              <a:t>: SNP in multiple tissues</a:t>
            </a:r>
          </a:p>
        </p:txBody>
      </p:sp>
      <p:sp>
        <p:nvSpPr>
          <p:cNvPr id="3" name="Content Placeholder 2"/>
          <p:cNvSpPr>
            <a:spLocks noGrp="1"/>
          </p:cNvSpPr>
          <p:nvPr>
            <p:ph idx="1"/>
          </p:nvPr>
        </p:nvSpPr>
        <p:spPr/>
        <p:txBody>
          <a:bodyPr/>
          <a:lstStyle/>
          <a:p>
            <a:pPr marL="0" indent="0">
              <a:lnSpc>
                <a:spcPct val="90000"/>
              </a:lnSpc>
              <a:buNone/>
              <a:defRPr/>
            </a:pPr>
            <a:endParaRPr lang="en-US">
              <a:latin typeface="Arial" charset="0"/>
              <a:ea typeface="MS PGothic" charset="0"/>
            </a:endParaRPr>
          </a:p>
          <a:p>
            <a:endParaRPr lang="en-US"/>
          </a:p>
        </p:txBody>
      </p:sp>
      <p:pic>
        <p:nvPicPr>
          <p:cNvPr id="4" name="Picture 3"/>
          <p:cNvPicPr>
            <a:picLocks noChangeAspect="1"/>
          </p:cNvPicPr>
          <p:nvPr/>
        </p:nvPicPr>
        <p:blipFill>
          <a:blip r:embed="rId2"/>
          <a:stretch>
            <a:fillRect/>
          </a:stretch>
        </p:blipFill>
        <p:spPr>
          <a:xfrm>
            <a:off x="0" y="1806980"/>
            <a:ext cx="9144000" cy="4203995"/>
          </a:xfrm>
          <a:prstGeom prst="rect">
            <a:avLst/>
          </a:prstGeom>
          <a:ln w="19050">
            <a:solidFill>
              <a:schemeClr val="tx1"/>
            </a:solidFill>
          </a:ln>
        </p:spPr>
      </p:pic>
      <p:sp>
        <p:nvSpPr>
          <p:cNvPr id="10" name="Frame 9">
            <a:extLst>
              <a:ext uri="{FF2B5EF4-FFF2-40B4-BE49-F238E27FC236}">
                <a16:creationId xmlns:a16="http://schemas.microsoft.com/office/drawing/2014/main" id="{7617299D-A24B-394B-9B8A-AD9AFE88ED08}"/>
              </a:ext>
            </a:extLst>
          </p:cNvPr>
          <p:cNvSpPr/>
          <p:nvPr/>
        </p:nvSpPr>
        <p:spPr>
          <a:xfrm>
            <a:off x="5397500" y="2717800"/>
            <a:ext cx="698500" cy="38100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1" eaLnBrk="1" latinLnBrk="0" hangingPunct="1"/>
            <a:endParaRPr lang="en-US">
              <a:solidFill>
                <a:schemeClr val="tx1"/>
              </a:solidFill>
            </a:endParaRPr>
          </a:p>
        </p:txBody>
      </p:sp>
      <p:sp>
        <p:nvSpPr>
          <p:cNvPr id="15" name="Frame 14">
            <a:extLst>
              <a:ext uri="{FF2B5EF4-FFF2-40B4-BE49-F238E27FC236}">
                <a16:creationId xmlns:a16="http://schemas.microsoft.com/office/drawing/2014/main" id="{8ECF6278-BC29-D846-9755-DB867ACD69A4}"/>
              </a:ext>
            </a:extLst>
          </p:cNvPr>
          <p:cNvSpPr/>
          <p:nvPr/>
        </p:nvSpPr>
        <p:spPr>
          <a:xfrm>
            <a:off x="6680200" y="2019300"/>
            <a:ext cx="698500" cy="38100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1" eaLnBrk="1" latinLnBrk="0" hangingPunct="1"/>
            <a:endParaRPr lang="en-US">
              <a:solidFill>
                <a:schemeClr val="tx1"/>
              </a:solidFill>
            </a:endParaRPr>
          </a:p>
        </p:txBody>
      </p:sp>
      <p:sp>
        <p:nvSpPr>
          <p:cNvPr id="16" name="Frame 15">
            <a:extLst>
              <a:ext uri="{FF2B5EF4-FFF2-40B4-BE49-F238E27FC236}">
                <a16:creationId xmlns:a16="http://schemas.microsoft.com/office/drawing/2014/main" id="{DA23FA74-4736-4944-8328-B4492017DFF5}"/>
              </a:ext>
            </a:extLst>
          </p:cNvPr>
          <p:cNvSpPr/>
          <p:nvPr/>
        </p:nvSpPr>
        <p:spPr>
          <a:xfrm>
            <a:off x="5295900" y="4399939"/>
            <a:ext cx="698500" cy="381000"/>
          </a:xfrm>
          <a:prstGeom prst="frame">
            <a:avLst/>
          </a:prstGeom>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1" eaLnBrk="1" latinLnBrk="0" hangingPunct="1"/>
            <a:endParaRPr lang="en-US">
              <a:solidFill>
                <a:srgbClr val="C00000"/>
              </a:solidFill>
            </a:endParaRPr>
          </a:p>
        </p:txBody>
      </p:sp>
      <p:sp>
        <p:nvSpPr>
          <p:cNvPr id="17" name="Frame 16">
            <a:extLst>
              <a:ext uri="{FF2B5EF4-FFF2-40B4-BE49-F238E27FC236}">
                <a16:creationId xmlns:a16="http://schemas.microsoft.com/office/drawing/2014/main" id="{7DD16FDC-5078-E64C-B858-53DAB6201ABA}"/>
              </a:ext>
            </a:extLst>
          </p:cNvPr>
          <p:cNvSpPr/>
          <p:nvPr/>
        </p:nvSpPr>
        <p:spPr>
          <a:xfrm>
            <a:off x="2476500" y="2019300"/>
            <a:ext cx="698500" cy="38100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1" eaLnBrk="1" latinLnBrk="0" hangingPunct="1"/>
            <a:endParaRPr lang="en-US">
              <a:solidFill>
                <a:schemeClr val="tx1"/>
              </a:solidFill>
            </a:endParaRPr>
          </a:p>
        </p:txBody>
      </p:sp>
      <p:sp>
        <p:nvSpPr>
          <p:cNvPr id="18" name="Frame 17">
            <a:extLst>
              <a:ext uri="{FF2B5EF4-FFF2-40B4-BE49-F238E27FC236}">
                <a16:creationId xmlns:a16="http://schemas.microsoft.com/office/drawing/2014/main" id="{3DF4EA2D-BD2A-584C-B06A-FB9E47EEEACB}"/>
              </a:ext>
            </a:extLst>
          </p:cNvPr>
          <p:cNvSpPr/>
          <p:nvPr/>
        </p:nvSpPr>
        <p:spPr>
          <a:xfrm>
            <a:off x="1536700" y="2717800"/>
            <a:ext cx="698500" cy="38100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1" eaLnBrk="1" latinLnBrk="0" hangingPunct="1"/>
            <a:endParaRPr lang="en-US">
              <a:solidFill>
                <a:schemeClr val="tx1"/>
              </a:solidFill>
            </a:endParaRPr>
          </a:p>
        </p:txBody>
      </p:sp>
      <p:sp>
        <p:nvSpPr>
          <p:cNvPr id="19" name="Frame 18">
            <a:extLst>
              <a:ext uri="{FF2B5EF4-FFF2-40B4-BE49-F238E27FC236}">
                <a16:creationId xmlns:a16="http://schemas.microsoft.com/office/drawing/2014/main" id="{965BA72B-2097-1544-B12D-9D9123F4F213}"/>
              </a:ext>
            </a:extLst>
          </p:cNvPr>
          <p:cNvSpPr/>
          <p:nvPr/>
        </p:nvSpPr>
        <p:spPr>
          <a:xfrm>
            <a:off x="2260600" y="2707037"/>
            <a:ext cx="698500" cy="38100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1" eaLnBrk="1" latinLnBrk="0" hangingPunct="1"/>
            <a:endParaRPr lang="en-US">
              <a:solidFill>
                <a:schemeClr val="tx1"/>
              </a:solidFill>
            </a:endParaRPr>
          </a:p>
        </p:txBody>
      </p:sp>
      <p:sp>
        <p:nvSpPr>
          <p:cNvPr id="20" name="Frame 19">
            <a:extLst>
              <a:ext uri="{FF2B5EF4-FFF2-40B4-BE49-F238E27FC236}">
                <a16:creationId xmlns:a16="http://schemas.microsoft.com/office/drawing/2014/main" id="{9F8922F8-D9CD-4445-BAA7-E10F1F6FC2B8}"/>
              </a:ext>
            </a:extLst>
          </p:cNvPr>
          <p:cNvSpPr/>
          <p:nvPr/>
        </p:nvSpPr>
        <p:spPr>
          <a:xfrm>
            <a:off x="2260600" y="3482181"/>
            <a:ext cx="698500" cy="38100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1" eaLnBrk="1" latinLnBrk="0" hangingPunct="1"/>
            <a:endParaRPr lang="en-US">
              <a:solidFill>
                <a:schemeClr val="tx1"/>
              </a:solidFill>
            </a:endParaRPr>
          </a:p>
        </p:txBody>
      </p:sp>
      <p:sp>
        <p:nvSpPr>
          <p:cNvPr id="21" name="Frame 20">
            <a:extLst>
              <a:ext uri="{FF2B5EF4-FFF2-40B4-BE49-F238E27FC236}">
                <a16:creationId xmlns:a16="http://schemas.microsoft.com/office/drawing/2014/main" id="{8D9E5C78-8FE3-B44D-87B5-658628B2A09B}"/>
              </a:ext>
            </a:extLst>
          </p:cNvPr>
          <p:cNvSpPr/>
          <p:nvPr/>
        </p:nvSpPr>
        <p:spPr>
          <a:xfrm>
            <a:off x="1333500" y="3484562"/>
            <a:ext cx="698500" cy="38100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1" eaLnBrk="1" latinLnBrk="0" hangingPunct="1"/>
            <a:endParaRPr lang="en-US">
              <a:solidFill>
                <a:schemeClr val="tx1"/>
              </a:solidFill>
            </a:endParaRPr>
          </a:p>
        </p:txBody>
      </p:sp>
      <p:sp>
        <p:nvSpPr>
          <p:cNvPr id="22" name="Frame 21">
            <a:extLst>
              <a:ext uri="{FF2B5EF4-FFF2-40B4-BE49-F238E27FC236}">
                <a16:creationId xmlns:a16="http://schemas.microsoft.com/office/drawing/2014/main" id="{8284B73F-F57C-1847-A7B3-C6D2F84C9059}"/>
              </a:ext>
            </a:extLst>
          </p:cNvPr>
          <p:cNvSpPr/>
          <p:nvPr/>
        </p:nvSpPr>
        <p:spPr>
          <a:xfrm>
            <a:off x="1333500" y="3790506"/>
            <a:ext cx="698500" cy="38100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1" eaLnBrk="1" latinLnBrk="0" hangingPunct="1"/>
            <a:endParaRPr lang="en-US">
              <a:solidFill>
                <a:schemeClr val="tx1"/>
              </a:solidFill>
            </a:endParaRPr>
          </a:p>
        </p:txBody>
      </p:sp>
      <p:sp>
        <p:nvSpPr>
          <p:cNvPr id="23" name="Frame 22">
            <a:extLst>
              <a:ext uri="{FF2B5EF4-FFF2-40B4-BE49-F238E27FC236}">
                <a16:creationId xmlns:a16="http://schemas.microsoft.com/office/drawing/2014/main" id="{1054CA05-05D7-154B-9E3C-26A22A209BCF}"/>
              </a:ext>
            </a:extLst>
          </p:cNvPr>
          <p:cNvSpPr/>
          <p:nvPr/>
        </p:nvSpPr>
        <p:spPr>
          <a:xfrm>
            <a:off x="1342390" y="4389471"/>
            <a:ext cx="698500" cy="381000"/>
          </a:xfrm>
          <a:prstGeom prst="frame">
            <a:avLst/>
          </a:prstGeom>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1" eaLnBrk="1" latinLnBrk="0" hangingPunct="1"/>
            <a:endParaRPr lang="en-US">
              <a:solidFill>
                <a:schemeClr val="tx1"/>
              </a:solidFill>
            </a:endParaRPr>
          </a:p>
        </p:txBody>
      </p:sp>
      <p:sp>
        <p:nvSpPr>
          <p:cNvPr id="24" name="Frame 23">
            <a:extLst>
              <a:ext uri="{FF2B5EF4-FFF2-40B4-BE49-F238E27FC236}">
                <a16:creationId xmlns:a16="http://schemas.microsoft.com/office/drawing/2014/main" id="{8C473A32-7BAE-D044-B185-6A33D6F6F68E}"/>
              </a:ext>
            </a:extLst>
          </p:cNvPr>
          <p:cNvSpPr/>
          <p:nvPr/>
        </p:nvSpPr>
        <p:spPr>
          <a:xfrm>
            <a:off x="3829050" y="2707037"/>
            <a:ext cx="698500" cy="38100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1" eaLnBrk="1" latinLnBrk="0" hangingPunct="1"/>
            <a:endParaRPr lang="en-US">
              <a:solidFill>
                <a:schemeClr val="tx1"/>
              </a:solidFill>
            </a:endParaRPr>
          </a:p>
        </p:txBody>
      </p:sp>
      <p:sp>
        <p:nvSpPr>
          <p:cNvPr id="25" name="Frame 24">
            <a:extLst>
              <a:ext uri="{FF2B5EF4-FFF2-40B4-BE49-F238E27FC236}">
                <a16:creationId xmlns:a16="http://schemas.microsoft.com/office/drawing/2014/main" id="{C7EAE2FB-23D3-3244-ABE6-464E06860215}"/>
              </a:ext>
            </a:extLst>
          </p:cNvPr>
          <p:cNvSpPr/>
          <p:nvPr/>
        </p:nvSpPr>
        <p:spPr>
          <a:xfrm>
            <a:off x="3829050" y="3730180"/>
            <a:ext cx="698500" cy="38100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1" eaLnBrk="1" latinLnBrk="0" hangingPunct="1"/>
            <a:endParaRPr lang="en-US">
              <a:solidFill>
                <a:schemeClr val="tx1"/>
              </a:solidFill>
            </a:endParaRPr>
          </a:p>
        </p:txBody>
      </p:sp>
      <p:sp>
        <p:nvSpPr>
          <p:cNvPr id="26" name="TextBox 25">
            <a:extLst>
              <a:ext uri="{FF2B5EF4-FFF2-40B4-BE49-F238E27FC236}">
                <a16:creationId xmlns:a16="http://schemas.microsoft.com/office/drawing/2014/main" id="{87866019-B243-8F4B-9F2D-7AD7FE6A2C0F}"/>
              </a:ext>
            </a:extLst>
          </p:cNvPr>
          <p:cNvSpPr txBox="1"/>
          <p:nvPr/>
        </p:nvSpPr>
        <p:spPr>
          <a:xfrm>
            <a:off x="5746750" y="5033757"/>
            <a:ext cx="1435008" cy="369332"/>
          </a:xfrm>
          <a:prstGeom prst="rect">
            <a:avLst/>
          </a:prstGeom>
          <a:noFill/>
        </p:spPr>
        <p:txBody>
          <a:bodyPr wrap="none" rtlCol="0">
            <a:spAutoFit/>
          </a:bodyPr>
          <a:lstStyle/>
          <a:p>
            <a:pPr marL="0" algn="l" defTabSz="457200" rtl="0" eaLnBrk="1" latinLnBrk="0" hangingPunct="1"/>
            <a:r>
              <a:rPr lang="en-US" dirty="0"/>
              <a:t>W=1/(1*1*2)</a:t>
            </a:r>
          </a:p>
        </p:txBody>
      </p:sp>
      <p:sp>
        <p:nvSpPr>
          <p:cNvPr id="27" name="TextBox 26">
            <a:extLst>
              <a:ext uri="{FF2B5EF4-FFF2-40B4-BE49-F238E27FC236}">
                <a16:creationId xmlns:a16="http://schemas.microsoft.com/office/drawing/2014/main" id="{2F81E566-710B-F842-AC0B-2A0C541018E5}"/>
              </a:ext>
            </a:extLst>
          </p:cNvPr>
          <p:cNvSpPr txBox="1"/>
          <p:nvPr/>
        </p:nvSpPr>
        <p:spPr>
          <a:xfrm>
            <a:off x="596992" y="5046602"/>
            <a:ext cx="1435008" cy="369332"/>
          </a:xfrm>
          <a:prstGeom prst="rect">
            <a:avLst/>
          </a:prstGeom>
          <a:noFill/>
        </p:spPr>
        <p:txBody>
          <a:bodyPr wrap="none" rtlCol="0">
            <a:spAutoFit/>
          </a:bodyPr>
          <a:lstStyle/>
          <a:p>
            <a:pPr marL="0" algn="l" defTabSz="457200" rtl="0" eaLnBrk="1" latinLnBrk="0" hangingPunct="1"/>
            <a:r>
              <a:rPr lang="en-US" dirty="0"/>
              <a:t>W=1/(3*3*2)</a:t>
            </a:r>
          </a:p>
        </p:txBody>
      </p:sp>
      <p:cxnSp>
        <p:nvCxnSpPr>
          <p:cNvPr id="29" name="Straight Arrow Connector 28">
            <a:extLst>
              <a:ext uri="{FF2B5EF4-FFF2-40B4-BE49-F238E27FC236}">
                <a16:creationId xmlns:a16="http://schemas.microsoft.com/office/drawing/2014/main" id="{9CFE9A4E-61C0-2B43-8DF0-6441FFC95CDC}"/>
              </a:ext>
            </a:extLst>
          </p:cNvPr>
          <p:cNvCxnSpPr/>
          <p:nvPr/>
        </p:nvCxnSpPr>
        <p:spPr>
          <a:xfrm flipH="1" flipV="1">
            <a:off x="5511800" y="4780939"/>
            <a:ext cx="234950" cy="25281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FEF5CF68-744D-924E-8C28-30468C0A9CF3}"/>
              </a:ext>
            </a:extLst>
          </p:cNvPr>
          <p:cNvCxnSpPr>
            <a:cxnSpLocks/>
          </p:cNvCxnSpPr>
          <p:nvPr/>
        </p:nvCxnSpPr>
        <p:spPr>
          <a:xfrm flipV="1">
            <a:off x="863600" y="4780939"/>
            <a:ext cx="478790" cy="265663"/>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97975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nSpc>
                <a:spcPct val="120000"/>
              </a:lnSpc>
              <a:spcBef>
                <a:spcPct val="50000"/>
              </a:spcBef>
              <a:buClr>
                <a:srgbClr val="005C5A"/>
              </a:buClr>
              <a:buSzPct val="120000"/>
              <a:buNone/>
              <a:defRPr/>
            </a:pPr>
            <a:r>
              <a:rPr lang="en-US" sz="2600" dirty="0" err="1"/>
              <a:t>Tukey</a:t>
            </a:r>
            <a:r>
              <a:rPr lang="en-US" sz="2600" dirty="0"/>
              <a:t> said that he liked statistics because it allowed playing in the backyard of many sciences</a:t>
            </a:r>
            <a:endParaRPr lang="en-US" sz="2600" dirty="0">
              <a:solidFill>
                <a:schemeClr val="accent1">
                  <a:lumMod val="50000"/>
                </a:schemeClr>
              </a:solidFill>
              <a:effectLst>
                <a:outerShdw blurRad="38100" dist="38100" dir="2700000" algn="tl">
                  <a:srgbClr val="DDDDDD"/>
                </a:outerShdw>
              </a:effectLst>
            </a:endParaRPr>
          </a:p>
          <a:p>
            <a:pPr marL="0" indent="0">
              <a:lnSpc>
                <a:spcPct val="120000"/>
              </a:lnSpc>
              <a:spcBef>
                <a:spcPct val="50000"/>
              </a:spcBef>
              <a:buClr>
                <a:srgbClr val="005C5A"/>
              </a:buClr>
              <a:buSzPct val="120000"/>
              <a:buNone/>
              <a:defRPr/>
            </a:pPr>
            <a:r>
              <a:rPr lang="en-US" sz="2600" dirty="0">
                <a:effectLst>
                  <a:outerShdw blurRad="38100" dist="38100" dir="2700000" algn="tl">
                    <a:srgbClr val="DDDDDD"/>
                  </a:outerShdw>
                </a:effectLst>
              </a:rPr>
              <a:t>Addressing replicability is an opportunity - in fact a call from scientists – to play in their front yard</a:t>
            </a:r>
          </a:p>
          <a:p>
            <a:pPr marL="0" indent="0">
              <a:lnSpc>
                <a:spcPct val="120000"/>
              </a:lnSpc>
              <a:spcBef>
                <a:spcPct val="50000"/>
              </a:spcBef>
              <a:buClr>
                <a:srgbClr val="005C5A"/>
              </a:buClr>
              <a:buSzPct val="120000"/>
              <a:buNone/>
              <a:defRPr/>
            </a:pPr>
            <a:r>
              <a:rPr lang="en-US" sz="2600" dirty="0">
                <a:effectLst>
                  <a:outerShdw blurRad="38100" dist="38100" dir="2700000" algn="tl">
                    <a:srgbClr val="DDDDDD"/>
                  </a:outerShdw>
                </a:effectLst>
              </a:rPr>
              <a:t>We should not miss the call</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9391689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Selective Inference: On the average over the selected</a:t>
            </a:r>
          </a:p>
        </p:txBody>
      </p:sp>
      <p:sp>
        <p:nvSpPr>
          <p:cNvPr id="3" name="Content Placeholder 2"/>
          <p:cNvSpPr>
            <a:spLocks noGrp="1"/>
          </p:cNvSpPr>
          <p:nvPr>
            <p:ph idx="1"/>
          </p:nvPr>
        </p:nvSpPr>
        <p:spPr>
          <a:xfrm>
            <a:off x="457199" y="1254124"/>
            <a:ext cx="8592155" cy="5603875"/>
          </a:xfrm>
        </p:spPr>
        <p:txBody>
          <a:bodyPr>
            <a:normAutofit/>
          </a:bodyPr>
          <a:lstStyle/>
          <a:p>
            <a:r>
              <a:rPr lang="en-US" dirty="0"/>
              <a:t>When addressing a family of inferences (tests, estimates, CIs)  we wish at least to assure that the property of the individual inference will still hold on the average over the selected</a:t>
            </a:r>
          </a:p>
          <a:p>
            <a:endParaRPr lang="en-US" dirty="0"/>
          </a:p>
          <a:p>
            <a:r>
              <a:rPr lang="en-US" dirty="0">
                <a:solidFill>
                  <a:schemeClr val="accent6">
                    <a:lumMod val="75000"/>
                  </a:schemeClr>
                </a:solidFill>
              </a:rPr>
              <a:t>For Confidence Intervals</a:t>
            </a:r>
          </a:p>
          <a:p>
            <a:pPr>
              <a:lnSpc>
                <a:spcPct val="120000"/>
              </a:lnSpc>
              <a:buFontTx/>
              <a:buNone/>
              <a:defRPr/>
            </a:pPr>
            <a:r>
              <a:rPr lang="en-US" dirty="0"/>
              <a:t>The False Coverage-statement Rate (FCR) of a selective</a:t>
            </a:r>
          </a:p>
          <a:p>
            <a:pPr>
              <a:lnSpc>
                <a:spcPct val="120000"/>
              </a:lnSpc>
              <a:buFontTx/>
              <a:buNone/>
              <a:defRPr/>
            </a:pPr>
            <a:r>
              <a:rPr lang="en-US" dirty="0"/>
              <a:t>CIs procedure is</a:t>
            </a:r>
            <a:r>
              <a:rPr lang="en-US" dirty="0">
                <a:solidFill>
                  <a:schemeClr val="accent6"/>
                </a:solidFill>
              </a:rPr>
              <a:t> </a:t>
            </a:r>
            <a:r>
              <a:rPr lang="en-US" dirty="0">
                <a:solidFill>
                  <a:srgbClr val="900000"/>
                </a:solidFill>
              </a:rPr>
              <a:t>the expected proportion of coverage</a:t>
            </a:r>
          </a:p>
          <a:p>
            <a:pPr>
              <a:lnSpc>
                <a:spcPct val="120000"/>
              </a:lnSpc>
              <a:buFontTx/>
              <a:buNone/>
              <a:defRPr/>
            </a:pPr>
            <a:r>
              <a:rPr lang="en-US" dirty="0">
                <a:solidFill>
                  <a:srgbClr val="900000"/>
                </a:solidFill>
              </a:rPr>
              <a:t>statements made that fail to cover their respective parameters</a:t>
            </a:r>
          </a:p>
          <a:p>
            <a:pPr>
              <a:lnSpc>
                <a:spcPct val="120000"/>
              </a:lnSpc>
              <a:buFontTx/>
              <a:buNone/>
              <a:defRPr/>
            </a:pPr>
            <a:r>
              <a:rPr lang="en-US" dirty="0">
                <a:solidFill>
                  <a:schemeClr val="accent6"/>
                </a:solidFill>
              </a:rPr>
              <a:t>            			                             	</a:t>
            </a:r>
            <a:endParaRPr lang="en-US" dirty="0">
              <a:solidFill>
                <a:schemeClr val="tx1"/>
              </a:solidFill>
            </a:endParaRPr>
          </a:p>
          <a:p>
            <a:pPr marL="0" indent="0">
              <a:buNone/>
            </a:pPr>
            <a:r>
              <a:rPr lang="en-US" dirty="0"/>
              <a:t>			</a:t>
            </a:r>
            <a:endParaRPr lang="en-US" dirty="0">
              <a:solidFill>
                <a:srgbClr val="000000"/>
              </a:solidFill>
            </a:endParaRPr>
          </a:p>
          <a:p>
            <a:endParaRPr lang="en-US" dirty="0"/>
          </a:p>
        </p:txBody>
      </p:sp>
      <p:sp>
        <p:nvSpPr>
          <p:cNvPr id="5" name="Date Placeholder 3"/>
          <p:cNvSpPr>
            <a:spLocks noGrp="1"/>
          </p:cNvSpPr>
          <p:nvPr>
            <p:ph type="dt" sz="quarter" idx="10"/>
          </p:nvPr>
        </p:nvSpPr>
        <p:spPr>
          <a:xfrm>
            <a:off x="457200" y="19050"/>
            <a:ext cx="2895600" cy="328613"/>
          </a:xfrm>
        </p:spPr>
        <p:txBody>
          <a:bodyPr/>
          <a:lstStyle/>
          <a:p>
            <a:pPr>
              <a:defRPr/>
            </a:pPr>
            <a:r>
              <a:rPr lang="en-US" dirty="0"/>
              <a:t>YB &amp; </a:t>
            </a:r>
            <a:r>
              <a:rPr lang="en-US" dirty="0" err="1"/>
              <a:t>Yekutieli</a:t>
            </a:r>
            <a:endParaRPr lang="en-US" sz="1400" dirty="0"/>
          </a:p>
        </p:txBody>
      </p:sp>
    </p:spTree>
    <p:extLst>
      <p:ext uri="{BB962C8B-B14F-4D97-AF65-F5344CB8AC3E}">
        <p14:creationId xmlns:p14="http://schemas.microsoft.com/office/powerpoint/2010/main" val="1228791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4802" name="Rectangle 2"/>
          <p:cNvSpPr>
            <a:spLocks noGrp="1" noChangeArrowheads="1"/>
          </p:cNvSpPr>
          <p:nvPr>
            <p:ph type="title"/>
          </p:nvPr>
        </p:nvSpPr>
        <p:spPr>
          <a:xfrm>
            <a:off x="652107" y="228600"/>
            <a:ext cx="7543800" cy="838200"/>
          </a:xfrm>
        </p:spPr>
        <p:txBody>
          <a:bodyPr/>
          <a:lstStyle/>
          <a:p>
            <a:pPr>
              <a:defRPr/>
            </a:pPr>
            <a:r>
              <a:rPr lang="en-US" dirty="0">
                <a:solidFill>
                  <a:schemeClr val="accent3">
                    <a:lumMod val="50000"/>
                  </a:schemeClr>
                </a:solidFill>
                <a:cs typeface="+mj-cs"/>
              </a:rPr>
              <a:t>2.1 We can have general FCR controlling CIs </a:t>
            </a:r>
          </a:p>
        </p:txBody>
      </p:sp>
      <p:sp>
        <p:nvSpPr>
          <p:cNvPr id="844803" name="Rectangle 3"/>
          <p:cNvSpPr>
            <a:spLocks noGrp="1" noChangeArrowheads="1"/>
          </p:cNvSpPr>
          <p:nvPr>
            <p:ph type="body" idx="1"/>
          </p:nvPr>
        </p:nvSpPr>
        <p:spPr>
          <a:xfrm>
            <a:off x="652107" y="1066800"/>
            <a:ext cx="7834313" cy="5448851"/>
          </a:xfrm>
        </p:spPr>
        <p:txBody>
          <a:bodyPr>
            <a:normAutofit/>
          </a:bodyPr>
          <a:lstStyle/>
          <a:p>
            <a:pPr marL="495300" indent="-495300">
              <a:lnSpc>
                <a:spcPct val="120000"/>
              </a:lnSpc>
              <a:buFontTx/>
              <a:buNone/>
              <a:defRPr/>
            </a:pPr>
            <a:r>
              <a:rPr lang="en-US" dirty="0">
                <a:cs typeface="+mn-cs"/>
              </a:rPr>
              <a:t>(1) Apply any (simple) selection criterion </a:t>
            </a:r>
            <a:r>
              <a:rPr lang="en-US" dirty="0">
                <a:solidFill>
                  <a:srgbClr val="000000"/>
                </a:solidFill>
                <a:cs typeface="+mn-cs"/>
              </a:rPr>
              <a:t>S(</a:t>
            </a:r>
            <a:r>
              <a:rPr lang="en-US" b="1" i="1" dirty="0">
                <a:solidFill>
                  <a:srgbClr val="000000"/>
                </a:solidFill>
                <a:cs typeface="+mn-cs"/>
              </a:rPr>
              <a:t>T</a:t>
            </a:r>
            <a:r>
              <a:rPr lang="en-US" dirty="0">
                <a:solidFill>
                  <a:srgbClr val="000000"/>
                </a:solidFill>
                <a:cs typeface="+mn-cs"/>
              </a:rPr>
              <a:t>)</a:t>
            </a:r>
            <a:r>
              <a:rPr lang="en-US" dirty="0">
                <a:cs typeface="+mn-cs"/>
              </a:rPr>
              <a:t> </a:t>
            </a:r>
          </a:p>
          <a:p>
            <a:pPr marL="495300" indent="-495300">
              <a:lnSpc>
                <a:spcPct val="120000"/>
              </a:lnSpc>
              <a:buFontTx/>
              <a:buNone/>
              <a:defRPr/>
            </a:pPr>
            <a:r>
              <a:rPr lang="en-US" dirty="0">
                <a:cs typeface="+mn-cs"/>
              </a:rPr>
              <a:t>(2) For each </a:t>
            </a:r>
            <a:r>
              <a:rPr lang="en-US" i="1" dirty="0" err="1">
                <a:solidFill>
                  <a:srgbClr val="000000"/>
                </a:solidFill>
                <a:cs typeface="+mn-cs"/>
              </a:rPr>
              <a:t>i</a:t>
            </a:r>
            <a:r>
              <a:rPr lang="en-US" dirty="0">
                <a:solidFill>
                  <a:srgbClr val="000000"/>
                </a:solidFill>
                <a:cs typeface="+mn-cs"/>
              </a:rPr>
              <a:t> </a:t>
            </a:r>
            <a:r>
              <a:rPr lang="en-US" dirty="0">
                <a:solidFill>
                  <a:srgbClr val="000000"/>
                </a:solidFill>
                <a:latin typeface="Symbol" charset="0"/>
                <a:cs typeface="+mn-cs"/>
              </a:rPr>
              <a:t>e</a:t>
            </a:r>
            <a:r>
              <a:rPr lang="en-US" dirty="0">
                <a:solidFill>
                  <a:srgbClr val="000000"/>
                </a:solidFill>
                <a:cs typeface="+mn-cs"/>
              </a:rPr>
              <a:t> S(</a:t>
            </a:r>
            <a:r>
              <a:rPr lang="en-US" b="1" i="1" dirty="0">
                <a:solidFill>
                  <a:srgbClr val="000000"/>
                </a:solidFill>
                <a:cs typeface="+mn-cs"/>
              </a:rPr>
              <a:t>T</a:t>
            </a:r>
            <a:r>
              <a:rPr lang="en-US" dirty="0">
                <a:solidFill>
                  <a:srgbClr val="000000"/>
                </a:solidFill>
                <a:cs typeface="+mn-cs"/>
              </a:rPr>
              <a:t>)</a:t>
            </a:r>
            <a:r>
              <a:rPr lang="en-US" dirty="0">
                <a:cs typeface="+mn-cs"/>
              </a:rPr>
              <a:t>,</a:t>
            </a:r>
          </a:p>
          <a:p>
            <a:pPr marL="495300" indent="-495300">
              <a:lnSpc>
                <a:spcPct val="120000"/>
              </a:lnSpc>
              <a:buFontTx/>
              <a:buNone/>
              <a:defRPr/>
            </a:pPr>
            <a:r>
              <a:rPr lang="en-US" dirty="0">
                <a:cs typeface="+mn-cs"/>
              </a:rPr>
              <a:t>        construct a marginal </a:t>
            </a:r>
            <a:r>
              <a:rPr lang="en-US" i="1" dirty="0">
                <a:solidFill>
                  <a:srgbClr val="000000"/>
                </a:solidFill>
                <a:cs typeface="+mn-cs"/>
              </a:rPr>
              <a:t>1- q</a:t>
            </a:r>
            <a:r>
              <a:rPr lang="en-US" i="1" dirty="0">
                <a:cs typeface="+mn-cs"/>
              </a:rPr>
              <a:t> </a:t>
            </a:r>
            <a:r>
              <a:rPr lang="en-US"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mn-cs"/>
              </a:rPr>
              <a:t>|S(T)| / m</a:t>
            </a:r>
            <a:r>
              <a:rPr lang="en-US" i="1" dirty="0">
                <a:cs typeface="+mn-cs"/>
              </a:rPr>
              <a:t>  </a:t>
            </a:r>
            <a:r>
              <a:rPr lang="en-US" dirty="0">
                <a:cs typeface="+mn-cs"/>
              </a:rPr>
              <a:t>CI</a:t>
            </a:r>
          </a:p>
          <a:p>
            <a:pPr marL="495300" indent="-495300">
              <a:lnSpc>
                <a:spcPct val="120000"/>
              </a:lnSpc>
              <a:buFontTx/>
              <a:buNone/>
              <a:defRPr/>
            </a:pPr>
            <a:r>
              <a:rPr lang="en-US" dirty="0">
                <a:cs typeface="+mn-cs"/>
              </a:rPr>
              <a:t>If the components of </a:t>
            </a:r>
            <a:r>
              <a:rPr lang="en-US" b="1" i="1" dirty="0">
                <a:solidFill>
                  <a:srgbClr val="000000"/>
                </a:solidFill>
                <a:cs typeface="+mn-cs"/>
              </a:rPr>
              <a:t>T</a:t>
            </a:r>
            <a:r>
              <a:rPr lang="en-US" dirty="0">
                <a:cs typeface="+mn-cs"/>
              </a:rPr>
              <a:t> are independent</a:t>
            </a:r>
          </a:p>
          <a:p>
            <a:pPr marL="495300" indent="-495300">
              <a:lnSpc>
                <a:spcPct val="120000"/>
              </a:lnSpc>
              <a:buFontTx/>
              <a:buNone/>
              <a:defRPr/>
            </a:pPr>
            <a:r>
              <a:rPr lang="en-US" dirty="0">
                <a:solidFill>
                  <a:srgbClr val="000000"/>
                </a:solidFill>
                <a:cs typeface="+mn-cs"/>
              </a:rPr>
              <a:t>			FCR </a:t>
            </a:r>
            <a:r>
              <a:rPr lang="en-US" i="1" dirty="0">
                <a:solidFill>
                  <a:srgbClr val="000000"/>
                </a:solidFill>
                <a:cs typeface="+mn-cs"/>
              </a:rPr>
              <a:t>≤ q.</a:t>
            </a:r>
            <a:endParaRPr lang="en-US" dirty="0">
              <a:cs typeface="+mn-cs"/>
            </a:endParaRPr>
          </a:p>
          <a:p>
            <a:pPr marL="495300" indent="-495300">
              <a:lnSpc>
                <a:spcPct val="120000"/>
              </a:lnSpc>
              <a:buFontTx/>
              <a:buNone/>
              <a:defRPr/>
            </a:pPr>
            <a:r>
              <a:rPr lang="en-US" dirty="0">
                <a:cs typeface="+mn-cs"/>
              </a:rPr>
              <a:t>Conjecture: remains true for Gaussians with positive average correlation</a:t>
            </a:r>
          </a:p>
          <a:p>
            <a:pPr marL="495300" indent="-495300">
              <a:lnSpc>
                <a:spcPct val="120000"/>
              </a:lnSpc>
              <a:buFontTx/>
              <a:buNone/>
              <a:defRPr/>
            </a:pPr>
            <a:r>
              <a:rPr lang="en-US" dirty="0">
                <a:cs typeface="+mn-cs"/>
              </a:rPr>
              <a:t>Implications:</a:t>
            </a:r>
          </a:p>
          <a:p>
            <a:pPr marL="495300" indent="-495300">
              <a:lnSpc>
                <a:spcPct val="120000"/>
              </a:lnSpc>
              <a:buNone/>
              <a:defRPr/>
            </a:pPr>
            <a:r>
              <a:rPr lang="en-US" dirty="0"/>
              <a:t>For “select all” (= no-selection) use marginal CIs</a:t>
            </a:r>
          </a:p>
          <a:p>
            <a:pPr marL="495300" indent="-495300">
              <a:lnSpc>
                <a:spcPct val="120000"/>
              </a:lnSpc>
              <a:buFontTx/>
              <a:buNone/>
              <a:defRPr/>
            </a:pPr>
            <a:endParaRPr lang="en-US" dirty="0">
              <a:cs typeface="+mn-cs"/>
            </a:endParaRPr>
          </a:p>
        </p:txBody>
      </p:sp>
      <p:sp>
        <p:nvSpPr>
          <p:cNvPr id="4" name="Slide Number Placeholder 5"/>
          <p:cNvSpPr>
            <a:spLocks noGrp="1"/>
          </p:cNvSpPr>
          <p:nvPr>
            <p:ph type="sldNum" sz="quarter" idx="12"/>
          </p:nvPr>
        </p:nvSpPr>
        <p:spPr>
          <a:xfrm>
            <a:off x="7620000" y="19050"/>
            <a:ext cx="1066800" cy="328613"/>
          </a:xfrm>
        </p:spPr>
        <p:txBody>
          <a:bodyPr/>
          <a:lstStyle/>
          <a:p>
            <a:pPr>
              <a:defRPr/>
            </a:pPr>
            <a:fld id="{46D3513A-5303-6A49-A3BD-82526326048F}" type="slidenum">
              <a:rPr lang="en-US" smtClean="0"/>
              <a:pPr>
                <a:defRPr/>
              </a:pPr>
              <a:t>82</a:t>
            </a:fld>
            <a:endParaRPr lang="en-US" dirty="0"/>
          </a:p>
        </p:txBody>
      </p:sp>
      <p:sp>
        <p:nvSpPr>
          <p:cNvPr id="7" name="Date Placeholder 3"/>
          <p:cNvSpPr>
            <a:spLocks noGrp="1"/>
          </p:cNvSpPr>
          <p:nvPr>
            <p:ph type="dt" sz="quarter" idx="10"/>
          </p:nvPr>
        </p:nvSpPr>
        <p:spPr>
          <a:xfrm>
            <a:off x="457200" y="19050"/>
            <a:ext cx="2895600" cy="328613"/>
          </a:xfrm>
        </p:spPr>
        <p:txBody>
          <a:bodyPr/>
          <a:lstStyle/>
          <a:p>
            <a:pPr>
              <a:defRPr/>
            </a:pPr>
            <a:r>
              <a:rPr lang="en-US" dirty="0"/>
              <a:t>YB &amp; </a:t>
            </a:r>
            <a:r>
              <a:rPr lang="en-US" dirty="0" err="1"/>
              <a:t>Yekutieli</a:t>
            </a:r>
            <a:endParaRPr lang="en-US" sz="1400" dirty="0"/>
          </a:p>
        </p:txBody>
      </p:sp>
    </p:spTree>
    <p:extLst>
      <p:ext uri="{BB962C8B-B14F-4D97-AF65-F5344CB8AC3E}">
        <p14:creationId xmlns:p14="http://schemas.microsoft.com/office/powerpoint/2010/main" val="3112810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48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84480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84480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84480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84480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4480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4480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448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803"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Y Benjamini</a:t>
            </a:r>
            <a:endParaRPr lang="en-US" sz="1400"/>
          </a:p>
        </p:txBody>
      </p:sp>
      <p:sp>
        <p:nvSpPr>
          <p:cNvPr id="5" name="Footer Placeholder 4"/>
          <p:cNvSpPr>
            <a:spLocks noGrp="1"/>
          </p:cNvSpPr>
          <p:nvPr>
            <p:ph type="ftr" sz="quarter" idx="11"/>
          </p:nvPr>
        </p:nvSpPr>
        <p:spPr/>
        <p:txBody>
          <a:bodyPr/>
          <a:lstStyle/>
          <a:p>
            <a:r>
              <a:rPr lang="en-US"/>
              <a:t>Stanford/JH</a:t>
            </a:r>
            <a:endParaRPr lang="en-US" sz="1400"/>
          </a:p>
        </p:txBody>
      </p:sp>
      <p:sp>
        <p:nvSpPr>
          <p:cNvPr id="844802" name="Rectangle 2"/>
          <p:cNvSpPr>
            <a:spLocks noGrp="1" noChangeArrowheads="1"/>
          </p:cNvSpPr>
          <p:nvPr>
            <p:ph type="title"/>
          </p:nvPr>
        </p:nvSpPr>
        <p:spPr>
          <a:xfrm>
            <a:off x="838200" y="228600"/>
            <a:ext cx="7543800" cy="838200"/>
          </a:xfrm>
        </p:spPr>
        <p:txBody>
          <a:bodyPr/>
          <a:lstStyle/>
          <a:p>
            <a:r>
              <a:rPr lang="en-US" dirty="0"/>
              <a:t>General: </a:t>
            </a:r>
            <a:r>
              <a:rPr lang="en-US" dirty="0">
                <a:solidFill>
                  <a:schemeClr val="tx1"/>
                </a:solidFill>
              </a:rPr>
              <a:t>FCR adjusted selective CIs</a:t>
            </a:r>
            <a:r>
              <a:rPr lang="en-US" dirty="0"/>
              <a:t> </a:t>
            </a:r>
          </a:p>
        </p:txBody>
      </p:sp>
      <p:sp>
        <p:nvSpPr>
          <p:cNvPr id="844803" name="Rectangle 3"/>
          <p:cNvSpPr>
            <a:spLocks noGrp="1" noChangeArrowheads="1"/>
          </p:cNvSpPr>
          <p:nvPr>
            <p:ph type="body" idx="1"/>
          </p:nvPr>
        </p:nvSpPr>
        <p:spPr>
          <a:xfrm>
            <a:off x="914400" y="1066800"/>
            <a:ext cx="7543800" cy="5791200"/>
          </a:xfrm>
        </p:spPr>
        <p:txBody>
          <a:bodyPr>
            <a:normAutofit/>
          </a:bodyPr>
          <a:lstStyle/>
          <a:p>
            <a:pPr marL="495300" indent="-495300">
              <a:buFontTx/>
              <a:buNone/>
            </a:pPr>
            <a:r>
              <a:rPr lang="en-US" dirty="0"/>
              <a:t>(1) Apply the selection criterion S(</a:t>
            </a:r>
            <a:r>
              <a:rPr lang="en-US" b="1" i="1" dirty="0"/>
              <a:t>T</a:t>
            </a:r>
            <a:r>
              <a:rPr lang="en-US" dirty="0"/>
              <a:t>) </a:t>
            </a:r>
          </a:p>
          <a:p>
            <a:pPr marL="495300" indent="-495300">
              <a:buFontTx/>
              <a:buNone/>
            </a:pPr>
            <a:r>
              <a:rPr lang="en-US" dirty="0"/>
              <a:t>(2) For each </a:t>
            </a:r>
            <a:r>
              <a:rPr lang="en-US" i="1" dirty="0" err="1"/>
              <a:t>i</a:t>
            </a:r>
            <a:r>
              <a:rPr lang="en-US" dirty="0"/>
              <a:t> </a:t>
            </a:r>
            <a:r>
              <a:rPr lang="en-US" dirty="0">
                <a:latin typeface="Symbol" charset="0"/>
              </a:rPr>
              <a:t>e</a:t>
            </a:r>
            <a:r>
              <a:rPr lang="en-US" dirty="0"/>
              <a:t> S(</a:t>
            </a:r>
            <a:r>
              <a:rPr lang="en-US" b="1" i="1" dirty="0"/>
              <a:t>T</a:t>
            </a:r>
            <a:r>
              <a:rPr lang="en-US" dirty="0"/>
              <a:t>), partition </a:t>
            </a:r>
            <a:r>
              <a:rPr lang="en-US" b="1" i="1" dirty="0"/>
              <a:t>T</a:t>
            </a:r>
            <a:r>
              <a:rPr lang="en-US" dirty="0"/>
              <a:t> to </a:t>
            </a:r>
            <a:r>
              <a:rPr lang="en-US" b="1" i="1" dirty="0"/>
              <a:t>T</a:t>
            </a:r>
            <a:r>
              <a:rPr lang="en-US" baseline="-25000" dirty="0"/>
              <a:t>i</a:t>
            </a:r>
            <a:r>
              <a:rPr lang="en-US" dirty="0"/>
              <a:t> and </a:t>
            </a:r>
            <a:r>
              <a:rPr lang="en-US" b="1" i="1" dirty="0"/>
              <a:t>T</a:t>
            </a:r>
            <a:r>
              <a:rPr lang="en-US" baseline="30000" dirty="0"/>
              <a:t>(</a:t>
            </a:r>
            <a:r>
              <a:rPr lang="en-US" baseline="30000" dirty="0" err="1"/>
              <a:t>i</a:t>
            </a:r>
            <a:r>
              <a:rPr lang="en-US" baseline="30000" dirty="0"/>
              <a:t>), </a:t>
            </a:r>
            <a:endParaRPr lang="en-US" dirty="0"/>
          </a:p>
          <a:p>
            <a:pPr marL="495300" indent="-495300">
              <a:buFontTx/>
              <a:buNone/>
            </a:pPr>
            <a:r>
              <a:rPr lang="en-US" dirty="0"/>
              <a:t>	</a:t>
            </a:r>
          </a:p>
          <a:p>
            <a:pPr marL="495300" indent="-495300">
              <a:buFontTx/>
              <a:buNone/>
            </a:pPr>
            <a:r>
              <a:rPr lang="en-US" dirty="0"/>
              <a:t>	 </a:t>
            </a:r>
            <a:r>
              <a:rPr lang="en-US" b="1" i="1" dirty="0" err="1">
                <a:ln w="1905"/>
                <a:solidFill>
                  <a:srgbClr val="000000"/>
                </a:solidFill>
                <a:effectLst>
                  <a:innerShdw blurRad="69850" dist="43180" dir="5400000">
                    <a:srgbClr val="000000">
                      <a:alpha val="65000"/>
                    </a:srgbClr>
                  </a:innerShdw>
                </a:effectLst>
              </a:rPr>
              <a:t>R</a:t>
            </a:r>
            <a:r>
              <a:rPr lang="en-US" b="1" i="1" baseline="-25000" dirty="0" err="1">
                <a:ln w="1905"/>
                <a:solidFill>
                  <a:srgbClr val="000000"/>
                </a:solidFill>
                <a:effectLst>
                  <a:innerShdw blurRad="69850" dist="43180" dir="5400000">
                    <a:srgbClr val="000000">
                      <a:alpha val="65000"/>
                    </a:srgbClr>
                  </a:innerShdw>
                </a:effectLst>
              </a:rPr>
              <a:t>min</a:t>
            </a:r>
            <a:r>
              <a:rPr lang="en-US" b="1" i="1" baseline="-25000" dirty="0">
                <a:ln w="1905"/>
                <a:solidFill>
                  <a:srgbClr val="000000"/>
                </a:solidFill>
                <a:effectLst>
                  <a:innerShdw blurRad="69850" dist="43180" dir="5400000">
                    <a:srgbClr val="000000">
                      <a:alpha val="65000"/>
                    </a:srgbClr>
                  </a:innerShdw>
                </a:effectLst>
              </a:rPr>
              <a:t> </a:t>
            </a:r>
            <a:r>
              <a:rPr lang="en-US" b="1" i="1" dirty="0">
                <a:ln w="1905"/>
                <a:solidFill>
                  <a:srgbClr val="000000"/>
                </a:solidFill>
                <a:effectLst>
                  <a:innerShdw blurRad="69850" dist="43180" dir="5400000">
                    <a:srgbClr val="000000">
                      <a:alpha val="65000"/>
                    </a:srgbClr>
                  </a:innerShdw>
                </a:effectLst>
              </a:rPr>
              <a:t>(T</a:t>
            </a:r>
            <a:r>
              <a:rPr lang="en-US" b="1" i="1" baseline="30000" dirty="0">
                <a:ln w="1905"/>
                <a:solidFill>
                  <a:srgbClr val="000000"/>
                </a:solidFill>
                <a:effectLst>
                  <a:innerShdw blurRad="69850" dist="43180" dir="5400000">
                    <a:srgbClr val="000000">
                      <a:alpha val="65000"/>
                    </a:srgbClr>
                  </a:innerShdw>
                </a:effectLst>
              </a:rPr>
              <a:t>(</a:t>
            </a:r>
            <a:r>
              <a:rPr lang="en-US" b="1" i="1" baseline="30000" dirty="0" err="1">
                <a:ln w="1905"/>
                <a:solidFill>
                  <a:srgbClr val="FF0000"/>
                </a:solidFill>
                <a:effectLst>
                  <a:innerShdw blurRad="69850" dist="43180" dir="5400000">
                    <a:srgbClr val="000000">
                      <a:alpha val="65000"/>
                    </a:srgbClr>
                  </a:innerShdw>
                </a:effectLst>
              </a:rPr>
              <a:t>i</a:t>
            </a:r>
            <a:r>
              <a:rPr lang="en-US" b="1" i="1" baseline="30000" dirty="0">
                <a:ln w="1905"/>
                <a:solidFill>
                  <a:srgbClr val="000000"/>
                </a:solidFill>
                <a:effectLst>
                  <a:innerShdw blurRad="69850" dist="43180" dir="5400000">
                    <a:srgbClr val="000000">
                      <a:alpha val="65000"/>
                    </a:srgbClr>
                  </a:innerShdw>
                </a:effectLst>
              </a:rPr>
              <a:t>)</a:t>
            </a:r>
            <a:r>
              <a:rPr lang="en-US" b="1" i="1" dirty="0">
                <a:ln w="1905"/>
                <a:solidFill>
                  <a:srgbClr val="000000"/>
                </a:solidFill>
                <a:effectLst>
                  <a:innerShdw blurRad="69850" dist="43180" dir="5400000">
                    <a:srgbClr val="000000">
                      <a:alpha val="65000"/>
                    </a:srgbClr>
                  </a:innerShdw>
                </a:effectLst>
              </a:rPr>
              <a:t>)=min</a:t>
            </a:r>
            <a:r>
              <a:rPr lang="en-US" b="1" i="1" baseline="-25000" dirty="0">
                <a:ln w="1905"/>
                <a:solidFill>
                  <a:srgbClr val="7EB606"/>
                </a:solidFill>
                <a:effectLst>
                  <a:innerShdw blurRad="69850" dist="43180" dir="5400000">
                    <a:srgbClr val="000000">
                      <a:alpha val="65000"/>
                    </a:srgbClr>
                  </a:innerShdw>
                </a:effectLst>
              </a:rPr>
              <a:t>t</a:t>
            </a:r>
            <a:r>
              <a:rPr lang="en-US" b="1" i="1" dirty="0">
                <a:ln w="1905"/>
                <a:solidFill>
                  <a:srgbClr val="000000"/>
                </a:solidFill>
                <a:effectLst>
                  <a:innerShdw blurRad="69850" dist="43180" dir="5400000">
                    <a:srgbClr val="000000">
                      <a:alpha val="65000"/>
                    </a:srgbClr>
                  </a:innerShdw>
                </a:effectLst>
              </a:rPr>
              <a:t> { |S( T</a:t>
            </a:r>
            <a:r>
              <a:rPr lang="en-US" b="1" i="1" baseline="30000" dirty="0">
                <a:ln w="1905"/>
                <a:solidFill>
                  <a:srgbClr val="000000"/>
                </a:solidFill>
                <a:effectLst>
                  <a:innerShdw blurRad="69850" dist="43180" dir="5400000">
                    <a:srgbClr val="000000">
                      <a:alpha val="65000"/>
                    </a:srgbClr>
                  </a:innerShdw>
                </a:effectLst>
              </a:rPr>
              <a:t>(</a:t>
            </a:r>
            <a:r>
              <a:rPr lang="en-US" b="1" i="1" baseline="30000" dirty="0" err="1">
                <a:ln w="1905"/>
                <a:solidFill>
                  <a:srgbClr val="000000"/>
                </a:solidFill>
                <a:effectLst>
                  <a:innerShdw blurRad="69850" dist="43180" dir="5400000">
                    <a:srgbClr val="000000">
                      <a:alpha val="65000"/>
                    </a:srgbClr>
                  </a:innerShdw>
                </a:effectLst>
              </a:rPr>
              <a:t>i</a:t>
            </a:r>
            <a:r>
              <a:rPr lang="en-US" b="1" i="1" baseline="30000" dirty="0">
                <a:ln w="1905"/>
                <a:solidFill>
                  <a:srgbClr val="000000"/>
                </a:solidFill>
                <a:effectLst>
                  <a:innerShdw blurRad="69850" dist="43180" dir="5400000">
                    <a:srgbClr val="000000">
                      <a:alpha val="65000"/>
                    </a:srgbClr>
                  </a:innerShdw>
                </a:effectLst>
              </a:rPr>
              <a:t>)</a:t>
            </a:r>
            <a:r>
              <a:rPr lang="en-US" b="1" i="1" dirty="0">
                <a:ln w="1905"/>
                <a:solidFill>
                  <a:srgbClr val="000000"/>
                </a:solidFill>
                <a:effectLst>
                  <a:innerShdw blurRad="69850" dist="43180" dir="5400000">
                    <a:srgbClr val="000000">
                      <a:alpha val="65000"/>
                    </a:srgbClr>
                  </a:innerShdw>
                </a:effectLst>
              </a:rPr>
              <a:t>,T</a:t>
            </a:r>
            <a:r>
              <a:rPr lang="en-US" b="1" i="1" baseline="-25000" dirty="0">
                <a:ln w="1905"/>
                <a:solidFill>
                  <a:srgbClr val="FF0000"/>
                </a:solidFill>
                <a:effectLst>
                  <a:innerShdw blurRad="69850" dist="43180" dir="5400000">
                    <a:srgbClr val="000000">
                      <a:alpha val="65000"/>
                    </a:srgbClr>
                  </a:innerShdw>
                </a:effectLst>
              </a:rPr>
              <a:t>i</a:t>
            </a:r>
            <a:r>
              <a:rPr lang="en-US" b="1" i="1" dirty="0">
                <a:ln w="1905"/>
                <a:solidFill>
                  <a:srgbClr val="000000"/>
                </a:solidFill>
                <a:effectLst>
                  <a:innerShdw blurRad="69850" dist="43180" dir="5400000">
                    <a:srgbClr val="000000">
                      <a:alpha val="65000"/>
                    </a:srgbClr>
                  </a:innerShdw>
                </a:effectLst>
              </a:rPr>
              <a:t>=</a:t>
            </a:r>
            <a:r>
              <a:rPr lang="en-US" b="1" i="1" dirty="0">
                <a:ln w="1905"/>
                <a:solidFill>
                  <a:srgbClr val="7EB606"/>
                </a:solidFill>
                <a:effectLst>
                  <a:innerShdw blurRad="69850" dist="43180" dir="5400000">
                    <a:srgbClr val="000000">
                      <a:alpha val="65000"/>
                    </a:srgbClr>
                  </a:innerShdw>
                </a:effectLst>
              </a:rPr>
              <a:t>t</a:t>
            </a:r>
            <a:r>
              <a:rPr lang="en-US" b="1" i="1" dirty="0">
                <a:ln w="1905"/>
                <a:solidFill>
                  <a:srgbClr val="000000"/>
                </a:solidFill>
                <a:effectLst>
                  <a:innerShdw blurRad="69850" dist="43180" dir="5400000">
                    <a:srgbClr val="000000">
                      <a:alpha val="65000"/>
                    </a:srgbClr>
                  </a:innerShdw>
                </a:effectLst>
              </a:rPr>
              <a:t>)| | </a:t>
            </a:r>
            <a:r>
              <a:rPr lang="en-US" b="1" i="1" dirty="0" err="1">
                <a:ln w="1905"/>
                <a:solidFill>
                  <a:srgbClr val="FF0000"/>
                </a:solidFill>
                <a:effectLst>
                  <a:innerShdw blurRad="69850" dist="43180" dir="5400000">
                    <a:srgbClr val="000000">
                      <a:alpha val="65000"/>
                    </a:srgbClr>
                  </a:innerShdw>
                </a:effectLst>
              </a:rPr>
              <a:t>i</a:t>
            </a:r>
            <a:r>
              <a:rPr lang="en-US" b="1" i="1" dirty="0">
                <a:ln w="1905"/>
                <a:solidFill>
                  <a:srgbClr val="000000"/>
                </a:solidFill>
                <a:effectLst>
                  <a:innerShdw blurRad="69850" dist="43180" dir="5400000">
                    <a:srgbClr val="000000">
                      <a:alpha val="65000"/>
                    </a:srgbClr>
                  </a:innerShdw>
                </a:effectLst>
              </a:rPr>
              <a:t> </a:t>
            </a:r>
            <a:r>
              <a:rPr lang="en-US" b="1" i="1" dirty="0">
                <a:ln w="1905"/>
                <a:solidFill>
                  <a:srgbClr val="000000"/>
                </a:solidFill>
                <a:effectLst>
                  <a:innerShdw blurRad="69850" dist="43180" dir="5400000">
                    <a:srgbClr val="000000">
                      <a:alpha val="65000"/>
                    </a:srgbClr>
                  </a:innerShdw>
                </a:effectLst>
                <a:latin typeface="Symbol" charset="0"/>
              </a:rPr>
              <a:t>e</a:t>
            </a:r>
            <a:r>
              <a:rPr lang="en-US" b="1" i="1" dirty="0">
                <a:ln w="1905"/>
                <a:solidFill>
                  <a:srgbClr val="000000"/>
                </a:solidFill>
                <a:effectLst>
                  <a:innerShdw blurRad="69850" dist="43180" dir="5400000">
                    <a:srgbClr val="000000">
                      <a:alpha val="65000"/>
                    </a:srgbClr>
                  </a:innerShdw>
                </a:effectLst>
              </a:rPr>
              <a:t> S(T</a:t>
            </a:r>
            <a:r>
              <a:rPr lang="en-US" b="1" i="1" baseline="30000" dirty="0">
                <a:ln w="1905"/>
                <a:solidFill>
                  <a:srgbClr val="000000"/>
                </a:solidFill>
                <a:effectLst>
                  <a:innerShdw blurRad="69850" dist="43180" dir="5400000">
                    <a:srgbClr val="000000">
                      <a:alpha val="65000"/>
                    </a:srgbClr>
                  </a:innerShdw>
                </a:effectLst>
              </a:rPr>
              <a:t>(</a:t>
            </a:r>
            <a:r>
              <a:rPr lang="en-US" b="1" i="1" baseline="30000" dirty="0" err="1">
                <a:ln w="1905"/>
                <a:solidFill>
                  <a:srgbClr val="000000"/>
                </a:solidFill>
                <a:effectLst>
                  <a:innerShdw blurRad="69850" dist="43180" dir="5400000">
                    <a:srgbClr val="000000">
                      <a:alpha val="65000"/>
                    </a:srgbClr>
                  </a:innerShdw>
                </a:effectLst>
              </a:rPr>
              <a:t>i</a:t>
            </a:r>
            <a:r>
              <a:rPr lang="en-US" b="1" i="1" baseline="30000" dirty="0">
                <a:ln w="1905"/>
                <a:solidFill>
                  <a:srgbClr val="000000"/>
                </a:solidFill>
                <a:effectLst>
                  <a:innerShdw blurRad="69850" dist="43180" dir="5400000">
                    <a:srgbClr val="000000">
                      <a:alpha val="65000"/>
                    </a:srgbClr>
                  </a:innerShdw>
                </a:effectLst>
              </a:rPr>
              <a:t>)</a:t>
            </a:r>
            <a:r>
              <a:rPr lang="en-US" b="1" i="1" dirty="0">
                <a:ln w="1905"/>
                <a:solidFill>
                  <a:srgbClr val="000000"/>
                </a:solidFill>
                <a:effectLst>
                  <a:innerShdw blurRad="69850" dist="43180" dir="5400000">
                    <a:srgbClr val="000000">
                      <a:alpha val="65000"/>
                    </a:srgbClr>
                  </a:innerShdw>
                </a:effectLst>
              </a:rPr>
              <a:t>,</a:t>
            </a:r>
            <a:r>
              <a:rPr lang="en-US" b="1" i="1" dirty="0">
                <a:ln w="1905"/>
                <a:solidFill>
                  <a:schemeClr val="tx1"/>
                </a:solidFill>
                <a:effectLst>
                  <a:innerShdw blurRad="69850" dist="43180" dir="5400000">
                    <a:srgbClr val="000000">
                      <a:alpha val="65000"/>
                    </a:srgbClr>
                  </a:innerShdw>
                </a:effectLst>
              </a:rPr>
              <a:t>T</a:t>
            </a:r>
            <a:r>
              <a:rPr lang="en-US" b="1" i="1" baseline="-25000" dirty="0">
                <a:ln w="1905"/>
                <a:solidFill>
                  <a:srgbClr val="FF0000"/>
                </a:solidFill>
                <a:effectLst>
                  <a:innerShdw blurRad="69850" dist="43180" dir="5400000">
                    <a:srgbClr val="000000">
                      <a:alpha val="65000"/>
                    </a:srgbClr>
                  </a:innerShdw>
                </a:effectLst>
              </a:rPr>
              <a:t>i</a:t>
            </a:r>
            <a:r>
              <a:rPr lang="en-US" b="1" i="1" dirty="0">
                <a:ln w="1905"/>
                <a:solidFill>
                  <a:schemeClr val="tx1"/>
                </a:solidFill>
                <a:effectLst>
                  <a:innerShdw blurRad="69850" dist="43180" dir="5400000">
                    <a:srgbClr val="000000">
                      <a:alpha val="65000"/>
                    </a:srgbClr>
                  </a:innerShdw>
                </a:effectLst>
              </a:rPr>
              <a:t>=</a:t>
            </a:r>
            <a:r>
              <a:rPr lang="en-US" b="1" i="1" dirty="0">
                <a:ln w="1905"/>
                <a:solidFill>
                  <a:schemeClr val="accent5"/>
                </a:solidFill>
                <a:effectLst>
                  <a:innerShdw blurRad="69850" dist="43180" dir="5400000">
                    <a:srgbClr val="000000">
                      <a:alpha val="65000"/>
                    </a:srgbClr>
                  </a:innerShdw>
                </a:effectLst>
              </a:rPr>
              <a:t>t</a:t>
            </a:r>
            <a:r>
              <a:rPr lang="en-US" b="1" i="1" dirty="0">
                <a:ln w="1905"/>
                <a:solidFill>
                  <a:srgbClr val="000000"/>
                </a:solidFill>
                <a:effectLst>
                  <a:innerShdw blurRad="69850" dist="43180" dir="5400000">
                    <a:srgbClr val="000000">
                      <a:alpha val="65000"/>
                    </a:srgbClr>
                  </a:innerShdw>
                </a:effectLst>
              </a:rPr>
              <a:t>) }</a:t>
            </a:r>
            <a:r>
              <a:rPr lang="en-US" b="1" dirty="0">
                <a:ln w="1905"/>
                <a:solidFill>
                  <a:srgbClr val="000000"/>
                </a:solidFill>
                <a:effectLst>
                  <a:innerShdw blurRad="69850" dist="43180" dir="5400000">
                    <a:srgbClr val="000000">
                      <a:alpha val="65000"/>
                    </a:srgbClr>
                  </a:innerShdw>
                </a:effectLst>
              </a:rPr>
              <a:t> </a:t>
            </a:r>
            <a:endParaRPr lang="en-US" dirty="0">
              <a:solidFill>
                <a:srgbClr val="000000"/>
              </a:solidFill>
            </a:endParaRPr>
          </a:p>
          <a:p>
            <a:pPr marL="495300" indent="-495300">
              <a:buFontTx/>
              <a:buNone/>
            </a:pPr>
            <a:r>
              <a:rPr lang="en-US" dirty="0"/>
              <a:t> </a:t>
            </a:r>
          </a:p>
          <a:p>
            <a:pPr marL="495300" indent="-495300">
              <a:buFontTx/>
              <a:buNone/>
            </a:pPr>
            <a:r>
              <a:rPr lang="en-US" dirty="0"/>
              <a:t>(3) For each </a:t>
            </a:r>
            <a:r>
              <a:rPr lang="en-US"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a:t>
            </a:r>
            <a:r>
              <a:rPr lang="en-US" dirty="0"/>
              <a:t>  </a:t>
            </a:r>
            <a:r>
              <a:rPr lang="en-US" dirty="0">
                <a:latin typeface="Symbol" charset="0"/>
              </a:rPr>
              <a:t>e</a:t>
            </a:r>
            <a:r>
              <a:rPr lang="en-US" dirty="0"/>
              <a:t> S(</a:t>
            </a:r>
            <a:r>
              <a:rPr lang="en-US" b="1" i="1" dirty="0"/>
              <a:t>T</a:t>
            </a:r>
            <a:r>
              <a:rPr lang="en-US" dirty="0"/>
              <a:t> )</a:t>
            </a:r>
          </a:p>
          <a:p>
            <a:pPr marL="495300" indent="-495300">
              <a:buFontTx/>
              <a:buNone/>
            </a:pPr>
            <a:r>
              <a:rPr lang="en-US" dirty="0"/>
              <a:t>     construct a marginal 1- </a:t>
            </a:r>
            <a:r>
              <a:rPr lang="en-US" dirty="0" err="1">
                <a:solidFill>
                  <a:schemeClr val="accent2"/>
                </a:solidFill>
              </a:rPr>
              <a:t>R</a:t>
            </a:r>
            <a:r>
              <a:rPr lang="en-US" baseline="-25000" dirty="0" err="1">
                <a:solidFill>
                  <a:schemeClr val="accent2"/>
                </a:solidFill>
              </a:rPr>
              <a:t>min</a:t>
            </a:r>
            <a:r>
              <a:rPr lang="en-US" b="1" baseline="-25000" dirty="0">
                <a:ln w="1905"/>
                <a:solidFill>
                  <a:srgbClr val="000000"/>
                </a:solidFill>
                <a:effectLst>
                  <a:innerShdw blurRad="69850" dist="43180" dir="5400000">
                    <a:srgbClr val="000000">
                      <a:alpha val="65000"/>
                    </a:srgbClr>
                  </a:innerShdw>
                </a:effectLst>
              </a:rPr>
              <a:t> </a:t>
            </a:r>
            <a:r>
              <a:rPr lang="en-US" b="1" dirty="0">
                <a:ln w="1905"/>
                <a:solidFill>
                  <a:srgbClr val="000000"/>
                </a:solidFill>
                <a:effectLst>
                  <a:innerShdw blurRad="69850" dist="43180" dir="5400000">
                    <a:srgbClr val="000000">
                      <a:alpha val="65000"/>
                    </a:srgbClr>
                  </a:innerShdw>
                </a:effectLst>
              </a:rPr>
              <a:t>(</a:t>
            </a:r>
            <a:r>
              <a:rPr lang="en-US" b="1" i="1" dirty="0">
                <a:ln w="1905"/>
                <a:solidFill>
                  <a:srgbClr val="000000"/>
                </a:solidFill>
                <a:effectLst>
                  <a:innerShdw blurRad="69850" dist="43180" dir="5400000">
                    <a:srgbClr val="000000">
                      <a:alpha val="65000"/>
                    </a:srgbClr>
                  </a:innerShdw>
                </a:effectLst>
              </a:rPr>
              <a:t>T</a:t>
            </a:r>
            <a:r>
              <a:rPr lang="en-US" b="1" baseline="30000" dirty="0">
                <a:ln w="1905"/>
                <a:solidFill>
                  <a:srgbClr val="000000"/>
                </a:solidFill>
                <a:effectLst>
                  <a:innerShdw blurRad="69850" dist="43180" dir="5400000">
                    <a:srgbClr val="000000">
                      <a:alpha val="65000"/>
                    </a:srgbClr>
                  </a:innerShdw>
                </a:effectLst>
              </a:rPr>
              <a:t>(</a:t>
            </a:r>
            <a:r>
              <a:rPr lang="en-US" b="1" baseline="30000" dirty="0" err="1">
                <a:ln w="1905"/>
                <a:solidFill>
                  <a:srgbClr val="FF0000"/>
                </a:solidFill>
                <a:effectLst>
                  <a:innerShdw blurRad="69850" dist="43180" dir="5400000">
                    <a:srgbClr val="000000">
                      <a:alpha val="65000"/>
                    </a:srgbClr>
                  </a:innerShdw>
                </a:effectLst>
              </a:rPr>
              <a:t>i</a:t>
            </a:r>
            <a:r>
              <a:rPr lang="en-US" b="1" baseline="30000" dirty="0">
                <a:ln w="1905"/>
                <a:solidFill>
                  <a:srgbClr val="000000"/>
                </a:solidFill>
                <a:effectLst>
                  <a:innerShdw blurRad="69850" dist="43180" dir="5400000">
                    <a:srgbClr val="000000">
                      <a:alpha val="65000"/>
                    </a:srgbClr>
                  </a:innerShdw>
                </a:effectLst>
              </a:rPr>
              <a:t>)</a:t>
            </a:r>
            <a:r>
              <a:rPr lang="en-US" b="1" dirty="0">
                <a:ln w="1905"/>
                <a:solidFill>
                  <a:srgbClr val="000000"/>
                </a:solidFill>
                <a:effectLst>
                  <a:innerShdw blurRad="69850" dist="43180" dir="5400000">
                    <a:srgbClr val="000000">
                      <a:alpha val="65000"/>
                    </a:srgbClr>
                  </a:innerShdw>
                </a:effectLst>
              </a:rPr>
              <a:t>)</a:t>
            </a:r>
            <a:r>
              <a:rPr lang="en-US" dirty="0"/>
              <a:t>q/m  CI</a:t>
            </a:r>
          </a:p>
          <a:p>
            <a:pPr marL="495300" indent="-495300">
              <a:buFontTx/>
              <a:buNone/>
            </a:pPr>
            <a:endParaRPr lang="en-US" dirty="0"/>
          </a:p>
          <a:p>
            <a:pPr marL="495300" indent="-495300">
              <a:buFontTx/>
              <a:buNone/>
            </a:pPr>
            <a:r>
              <a:rPr lang="en-US" dirty="0">
                <a:solidFill>
                  <a:schemeClr val="tx2"/>
                </a:solidFill>
              </a:rPr>
              <a:t>Theorem</a:t>
            </a:r>
            <a:r>
              <a:rPr lang="en-US" dirty="0"/>
              <a:t>: For any selection procedure S(), if </a:t>
            </a:r>
          </a:p>
          <a:p>
            <a:pPr marL="495300" indent="-495300">
              <a:buFontTx/>
              <a:buAutoNum type="romanLcParenBoth"/>
            </a:pPr>
            <a:r>
              <a:rPr lang="en-US" dirty="0"/>
              <a:t>each marginal CI is monotone in </a:t>
            </a:r>
            <a:r>
              <a:rPr lang="en-US" dirty="0">
                <a:latin typeface="Symbol" charset="0"/>
              </a:rPr>
              <a:t>a e (0,1) </a:t>
            </a:r>
          </a:p>
          <a:p>
            <a:pPr marL="495300" indent="-495300">
              <a:buFontTx/>
              <a:buNone/>
            </a:pPr>
            <a:r>
              <a:rPr lang="en-US" dirty="0"/>
              <a:t>(ii) the components of </a:t>
            </a:r>
            <a:r>
              <a:rPr lang="en-US" b="1" i="1" dirty="0"/>
              <a:t>T</a:t>
            </a:r>
            <a:r>
              <a:rPr lang="en-US" dirty="0"/>
              <a:t> are independent, </a:t>
            </a:r>
          </a:p>
          <a:p>
            <a:pPr marL="495300" indent="-495300">
              <a:buFontTx/>
              <a:buNone/>
            </a:pPr>
            <a:r>
              <a:rPr lang="en-US" dirty="0"/>
              <a:t>The FCR-adjusted CIs defined before enjoy FCR ≤ q.</a:t>
            </a:r>
          </a:p>
        </p:txBody>
      </p:sp>
    </p:spTree>
    <p:extLst>
      <p:ext uri="{BB962C8B-B14F-4D97-AF65-F5344CB8AC3E}">
        <p14:creationId xmlns:p14="http://schemas.microsoft.com/office/powerpoint/2010/main" val="2898348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4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448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44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448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4480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4480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4480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44803">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844803">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844803">
                                            <p:txEl>
                                              <p:pRg st="10" end="1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84480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803"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Y Benjamini</a:t>
            </a:r>
            <a:endParaRPr lang="en-US" sz="1400"/>
          </a:p>
        </p:txBody>
      </p:sp>
      <p:sp>
        <p:nvSpPr>
          <p:cNvPr id="851970" name="Rectangle 2"/>
          <p:cNvSpPr>
            <a:spLocks noGrp="1" noChangeArrowheads="1"/>
          </p:cNvSpPr>
          <p:nvPr>
            <p:ph type="title"/>
          </p:nvPr>
        </p:nvSpPr>
        <p:spPr/>
        <p:txBody>
          <a:bodyPr/>
          <a:lstStyle/>
          <a:p>
            <a:r>
              <a:rPr lang="en-US"/>
              <a:t>When should we use what: back to examples</a:t>
            </a:r>
          </a:p>
        </p:txBody>
      </p:sp>
      <p:sp>
        <p:nvSpPr>
          <p:cNvPr id="851971" name="Rectangle 3"/>
          <p:cNvSpPr>
            <a:spLocks noGrp="1" noChangeArrowheads="1"/>
          </p:cNvSpPr>
          <p:nvPr>
            <p:ph type="body" idx="1"/>
          </p:nvPr>
        </p:nvSpPr>
        <p:spPr/>
        <p:txBody>
          <a:bodyPr/>
          <a:lstStyle/>
          <a:p>
            <a:r>
              <a:rPr lang="en-US" dirty="0"/>
              <a:t>Tomatoes and Prostate Cancer</a:t>
            </a:r>
          </a:p>
          <a:p>
            <a:pPr>
              <a:buFontTx/>
              <a:buNone/>
            </a:pPr>
            <a:r>
              <a:rPr lang="en-US" dirty="0"/>
              <a:t>Selective inference suffices. If we find a list of related food intakes that are found to reduce the relative risk (RR), it is not essential to be certain about each and one of them together at level .05.</a:t>
            </a:r>
          </a:p>
          <a:p>
            <a:pPr>
              <a:buFontTx/>
              <a:buNone/>
            </a:pPr>
            <a:r>
              <a:rPr lang="en-US" dirty="0"/>
              <a:t>FDR testing and/or FCR control of selected CIs are good enough.</a:t>
            </a:r>
          </a:p>
          <a:p>
            <a:pPr>
              <a:buFontTx/>
              <a:buNone/>
            </a:pPr>
            <a:r>
              <a:rPr lang="en-US" dirty="0"/>
              <a:t>When CIs for RR of the food intakes selected are subject to FCR-adjustment at .05 - </a:t>
            </a:r>
            <a:r>
              <a:rPr lang="en-US" dirty="0">
                <a:solidFill>
                  <a:schemeClr val="tx2"/>
                </a:solidFill>
              </a:rPr>
              <a:t>they all cover 1 !</a:t>
            </a:r>
            <a:r>
              <a:rPr lang="en-US" dirty="0"/>
              <a:t> </a:t>
            </a:r>
          </a:p>
        </p:txBody>
      </p:sp>
    </p:spTree>
    <p:extLst>
      <p:ext uri="{BB962C8B-B14F-4D97-AF65-F5344CB8AC3E}">
        <p14:creationId xmlns:p14="http://schemas.microsoft.com/office/powerpoint/2010/main" val="1138861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519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519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519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519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971"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r>
              <a:rPr lang="en-US"/>
              <a:t>Y Benjamini</a:t>
            </a:r>
            <a:endParaRPr lang="en-US" sz="1400"/>
          </a:p>
        </p:txBody>
      </p:sp>
      <p:sp>
        <p:nvSpPr>
          <p:cNvPr id="852995" name="Rectangle 3"/>
          <p:cNvSpPr>
            <a:spLocks noGrp="1" noChangeArrowheads="1"/>
          </p:cNvSpPr>
          <p:nvPr>
            <p:ph type="body" idx="1"/>
          </p:nvPr>
        </p:nvSpPr>
        <p:spPr>
          <a:xfrm>
            <a:off x="914400" y="381000"/>
            <a:ext cx="7543800" cy="6477000"/>
          </a:xfrm>
        </p:spPr>
        <p:txBody>
          <a:bodyPr/>
          <a:lstStyle/>
          <a:p>
            <a:pPr>
              <a:lnSpc>
                <a:spcPct val="90000"/>
              </a:lnSpc>
              <a:buFontTx/>
              <a:buNone/>
            </a:pPr>
            <a:r>
              <a:rPr lang="en-US">
                <a:solidFill>
                  <a:schemeClr val="tx2"/>
                </a:solidFill>
              </a:rPr>
              <a:t>Hormone Therapy - the confusion in goals</a:t>
            </a:r>
            <a:endParaRPr lang="en-US"/>
          </a:p>
          <a:p>
            <a:pPr>
              <a:lnSpc>
                <a:spcPct val="90000"/>
              </a:lnSpc>
              <a:buFontTx/>
              <a:buNone/>
            </a:pPr>
            <a:r>
              <a:rPr lang="en-US"/>
              <a:t>3 pre-selected major outcomes: Breast Cancer (primary adverse), Coronary Heart disease (primary), and an index of global outcome</a:t>
            </a:r>
          </a:p>
          <a:p>
            <a:pPr>
              <a:lnSpc>
                <a:spcPct val="90000"/>
              </a:lnSpc>
              <a:buFontTx/>
              <a:buNone/>
            </a:pPr>
            <a:r>
              <a:rPr lang="en-US"/>
              <a:t>7 other major outcomes, related outcomes and composite outcomes (e.g. total cancer).</a:t>
            </a:r>
          </a:p>
          <a:p>
            <a:pPr>
              <a:lnSpc>
                <a:spcPct val="90000"/>
              </a:lnSpc>
              <a:buFontTx/>
              <a:buNone/>
            </a:pPr>
            <a:r>
              <a:rPr lang="en-US"/>
              <a:t>The authors defend using the unadjusted intervals for the three major outcomes by emphasizing that they were designated to serve as such in the monitoring plan. </a:t>
            </a:r>
            <a:r>
              <a:rPr lang="en-US">
                <a:solidFill>
                  <a:schemeClr val="accent2"/>
                </a:solidFill>
              </a:rPr>
              <a:t>Their  revealed concern: selection effect</a:t>
            </a:r>
            <a:r>
              <a:rPr lang="en-US"/>
              <a:t> (preselection does not assure simultaneous coverage)</a:t>
            </a:r>
          </a:p>
          <a:p>
            <a:pPr>
              <a:lnSpc>
                <a:spcPct val="90000"/>
              </a:lnSpc>
              <a:buFontTx/>
              <a:buNone/>
            </a:pPr>
            <a:r>
              <a:rPr lang="en-US"/>
              <a:t>But as to the less important other 7 outcomes, they state that the reason they should report the Bonferroni intervals is because the </a:t>
            </a:r>
            <a:r>
              <a:rPr lang="en-US">
                <a:solidFill>
                  <a:schemeClr val="accent2"/>
                </a:solidFill>
              </a:rPr>
              <a:t>marginal ones fail to offer simultaneous coverage</a:t>
            </a:r>
            <a:r>
              <a:rPr lang="en-US"/>
              <a:t>.</a:t>
            </a:r>
          </a:p>
        </p:txBody>
      </p:sp>
    </p:spTree>
    <p:extLst>
      <p:ext uri="{BB962C8B-B14F-4D97-AF65-F5344CB8AC3E}">
        <p14:creationId xmlns:p14="http://schemas.microsoft.com/office/powerpoint/2010/main" val="174744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52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52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52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52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52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r>
              <a:rPr lang="en-US"/>
              <a:t>Y Benjamini</a:t>
            </a:r>
            <a:endParaRPr lang="en-US" sz="1400"/>
          </a:p>
        </p:txBody>
      </p:sp>
      <p:sp>
        <p:nvSpPr>
          <p:cNvPr id="4" name="Footer Placeholder 4"/>
          <p:cNvSpPr>
            <a:spLocks noGrp="1"/>
          </p:cNvSpPr>
          <p:nvPr>
            <p:ph type="ftr" sz="quarter" idx="11"/>
          </p:nvPr>
        </p:nvSpPr>
        <p:spPr/>
        <p:txBody>
          <a:bodyPr/>
          <a:lstStyle/>
          <a:p>
            <a:r>
              <a:rPr lang="en-US"/>
              <a:t>Stanford/JH</a:t>
            </a:r>
            <a:endParaRPr lang="en-US" sz="1400"/>
          </a:p>
        </p:txBody>
      </p:sp>
      <p:sp>
        <p:nvSpPr>
          <p:cNvPr id="854018" name="Rectangle 2"/>
          <p:cNvSpPr>
            <a:spLocks noGrp="1" noChangeArrowheads="1"/>
          </p:cNvSpPr>
          <p:nvPr>
            <p:ph type="body" idx="1"/>
          </p:nvPr>
        </p:nvSpPr>
        <p:spPr>
          <a:xfrm>
            <a:off x="914400" y="762000"/>
            <a:ext cx="7543800" cy="5562600"/>
          </a:xfrm>
        </p:spPr>
        <p:txBody>
          <a:bodyPr/>
          <a:lstStyle/>
          <a:p>
            <a:pPr>
              <a:lnSpc>
                <a:spcPct val="90000"/>
              </a:lnSpc>
              <a:buFontTx/>
              <a:buNone/>
            </a:pPr>
            <a:r>
              <a:rPr lang="en-US" dirty="0">
                <a:solidFill>
                  <a:schemeClr val="tx2"/>
                </a:solidFill>
              </a:rPr>
              <a:t>Hormone Therapy - the confusion in goals</a:t>
            </a:r>
            <a:endParaRPr lang="en-US" dirty="0"/>
          </a:p>
          <a:p>
            <a:pPr>
              <a:lnSpc>
                <a:spcPct val="90000"/>
              </a:lnSpc>
              <a:buFontTx/>
              <a:buNone/>
            </a:pPr>
            <a:r>
              <a:rPr lang="en-US" dirty="0"/>
              <a:t>Had they the tools to realize that their concern is selective inference, and had they used FCR-adjustment on the 7 other major outcomes - the results would have been very close to the unadjusted intervals (the solution they chose).</a:t>
            </a:r>
          </a:p>
          <a:p>
            <a:pPr>
              <a:lnSpc>
                <a:spcPct val="90000"/>
              </a:lnSpc>
              <a:buFontTx/>
              <a:buNone/>
            </a:pPr>
            <a:r>
              <a:rPr lang="en-US" dirty="0"/>
              <a:t>In fact, it makes sense to require simultaneous inference for the group of 3  preselected major outcomes, as the conclusion from the trial is dependent on assessing jointly their values.</a:t>
            </a:r>
          </a:p>
          <a:p>
            <a:pPr>
              <a:lnSpc>
                <a:spcPct val="90000"/>
              </a:lnSpc>
              <a:buFontTx/>
              <a:buNone/>
            </a:pPr>
            <a:r>
              <a:rPr lang="en-US" dirty="0"/>
              <a:t>This need not involve </a:t>
            </a:r>
            <a:r>
              <a:rPr lang="en-US" dirty="0" err="1"/>
              <a:t>Bonferroni</a:t>
            </a:r>
            <a:r>
              <a:rPr lang="en-US" dirty="0"/>
              <a:t>, but methods better tuned to the needs of such a study which still offer simultaneous inference for the 3 outcomes </a:t>
            </a:r>
          </a:p>
          <a:p>
            <a:pPr>
              <a:lnSpc>
                <a:spcPct val="90000"/>
              </a:lnSpc>
              <a:buFontTx/>
              <a:buNone/>
            </a:pPr>
            <a:endParaRPr lang="en-US" dirty="0"/>
          </a:p>
          <a:p>
            <a:pPr>
              <a:lnSpc>
                <a:spcPct val="90000"/>
              </a:lnSpc>
              <a:buFontTx/>
              <a:buNone/>
            </a:pPr>
            <a:r>
              <a:rPr lang="en-US" sz="2000" dirty="0">
                <a:solidFill>
                  <a:srgbClr val="000000"/>
                </a:solidFill>
              </a:rPr>
              <a:t>						</a:t>
            </a:r>
            <a:r>
              <a:rPr lang="en-US" sz="2000" dirty="0" err="1">
                <a:solidFill>
                  <a:srgbClr val="000000"/>
                </a:solidFill>
              </a:rPr>
              <a:t>Madar</a:t>
            </a:r>
            <a:r>
              <a:rPr lang="en-US" sz="2000" dirty="0">
                <a:solidFill>
                  <a:srgbClr val="000000"/>
                </a:solidFill>
              </a:rPr>
              <a:t> Stark &amp;YB (‘13)</a:t>
            </a:r>
          </a:p>
        </p:txBody>
      </p:sp>
    </p:spTree>
    <p:extLst>
      <p:ext uri="{BB962C8B-B14F-4D97-AF65-F5344CB8AC3E}">
        <p14:creationId xmlns:p14="http://schemas.microsoft.com/office/powerpoint/2010/main" val="117404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540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5401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5401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540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540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018"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pause: better simultaneous CI by breaking the rules</a:t>
            </a:r>
          </a:p>
        </p:txBody>
      </p:sp>
      <p:pic>
        <p:nvPicPr>
          <p:cNvPr id="6" name="Content Placeholder 5"/>
          <p:cNvPicPr>
            <a:picLocks noGrp="1" noChangeAspect="1"/>
          </p:cNvPicPr>
          <p:nvPr>
            <p:ph idx="1"/>
          </p:nvPr>
        </p:nvPicPr>
        <p:blipFill>
          <a:blip r:embed="rId2"/>
          <a:stretch>
            <a:fillRect/>
          </a:stretch>
        </p:blipFill>
        <p:spPr>
          <a:xfrm>
            <a:off x="1238250" y="1896269"/>
            <a:ext cx="7104424" cy="4235590"/>
          </a:xfrm>
          <a:prstGeom prst="rect">
            <a:avLst/>
          </a:prstGeom>
        </p:spPr>
      </p:pic>
      <p:sp>
        <p:nvSpPr>
          <p:cNvPr id="4" name="Date Placeholder 3"/>
          <p:cNvSpPr>
            <a:spLocks noGrp="1"/>
          </p:cNvSpPr>
          <p:nvPr>
            <p:ph type="dt" sz="half" idx="10"/>
          </p:nvPr>
        </p:nvSpPr>
        <p:spPr/>
        <p:txBody>
          <a:bodyPr/>
          <a:lstStyle/>
          <a:p>
            <a:r>
              <a:rPr lang="en-US">
                <a:solidFill>
                  <a:srgbClr val="000099"/>
                </a:solidFill>
              </a:rPr>
              <a:t>Y Benjamini</a:t>
            </a:r>
            <a:endParaRPr lang="en-US" sz="1400">
              <a:solidFill>
                <a:srgbClr val="000099"/>
              </a:solidFill>
            </a:endParaRPr>
          </a:p>
        </p:txBody>
      </p:sp>
      <p:sp>
        <p:nvSpPr>
          <p:cNvPr id="5" name="Footer Placeholder 4"/>
          <p:cNvSpPr>
            <a:spLocks noGrp="1"/>
          </p:cNvSpPr>
          <p:nvPr>
            <p:ph type="ftr" sz="quarter" idx="11"/>
          </p:nvPr>
        </p:nvSpPr>
        <p:spPr/>
        <p:txBody>
          <a:bodyPr/>
          <a:lstStyle/>
          <a:p>
            <a:r>
              <a:rPr lang="en-US">
                <a:solidFill>
                  <a:srgbClr val="000099"/>
                </a:solidFill>
              </a:rPr>
              <a:t>Louvain</a:t>
            </a:r>
            <a:r>
              <a:rPr lang="en-US" sz="1400">
                <a:solidFill>
                  <a:srgbClr val="000099"/>
                </a:solidFill>
              </a:rPr>
              <a:t> </a:t>
            </a:r>
            <a:r>
              <a:rPr lang="ja-JP" altLang="en-US" sz="1400">
                <a:solidFill>
                  <a:srgbClr val="000099"/>
                </a:solidFill>
                <a:latin typeface="Arial"/>
              </a:rPr>
              <a:t>‘</a:t>
            </a:r>
            <a:r>
              <a:rPr lang="en-US" sz="1400">
                <a:solidFill>
                  <a:srgbClr val="000099"/>
                </a:solidFill>
              </a:rPr>
              <a:t>05</a:t>
            </a:r>
          </a:p>
        </p:txBody>
      </p:sp>
      <p:sp>
        <p:nvSpPr>
          <p:cNvPr id="7" name="TextBox 6"/>
          <p:cNvSpPr txBox="1"/>
          <p:nvPr/>
        </p:nvSpPr>
        <p:spPr>
          <a:xfrm>
            <a:off x="457200" y="1385047"/>
            <a:ext cx="2210862" cy="369332"/>
          </a:xfrm>
          <a:prstGeom prst="rect">
            <a:avLst/>
          </a:prstGeom>
          <a:noFill/>
        </p:spPr>
        <p:txBody>
          <a:bodyPr wrap="none" rtlCol="0">
            <a:spAutoFit/>
          </a:bodyPr>
          <a:lstStyle/>
          <a:p>
            <a:r>
              <a:rPr lang="en-US" dirty="0">
                <a:solidFill>
                  <a:srgbClr val="002060"/>
                </a:solidFill>
              </a:rPr>
              <a:t>Acceptance regions</a:t>
            </a:r>
          </a:p>
        </p:txBody>
      </p:sp>
    </p:spTree>
    <p:extLst>
      <p:ext uri="{BB962C8B-B14F-4D97-AF65-F5344CB8AC3E}">
        <p14:creationId xmlns:p14="http://schemas.microsoft.com/office/powerpoint/2010/main" val="12842267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Acceptance regions</a:t>
            </a:r>
          </a:p>
        </p:txBody>
      </p:sp>
      <p:pic>
        <p:nvPicPr>
          <p:cNvPr id="6" name="Content Placeholder 5"/>
          <p:cNvPicPr>
            <a:picLocks noGrp="1" noChangeAspect="1"/>
          </p:cNvPicPr>
          <p:nvPr>
            <p:ph idx="1"/>
          </p:nvPr>
        </p:nvPicPr>
        <p:blipFill>
          <a:blip r:embed="rId2"/>
          <a:stretch>
            <a:fillRect/>
          </a:stretch>
        </p:blipFill>
        <p:spPr>
          <a:xfrm>
            <a:off x="457200" y="1411838"/>
            <a:ext cx="8304508" cy="4988961"/>
          </a:xfrm>
          <a:prstGeom prst="rect">
            <a:avLst/>
          </a:prstGeom>
        </p:spPr>
      </p:pic>
      <p:sp>
        <p:nvSpPr>
          <p:cNvPr id="4" name="Date Placeholder 3"/>
          <p:cNvSpPr>
            <a:spLocks noGrp="1"/>
          </p:cNvSpPr>
          <p:nvPr>
            <p:ph type="dt" sz="half" idx="10"/>
          </p:nvPr>
        </p:nvSpPr>
        <p:spPr/>
        <p:txBody>
          <a:bodyPr/>
          <a:lstStyle/>
          <a:p>
            <a:r>
              <a:rPr lang="en-US">
                <a:solidFill>
                  <a:srgbClr val="000099"/>
                </a:solidFill>
              </a:rPr>
              <a:t>Y Benjamini</a:t>
            </a:r>
            <a:endParaRPr lang="en-US" sz="1400">
              <a:solidFill>
                <a:srgbClr val="000099"/>
              </a:solidFill>
            </a:endParaRPr>
          </a:p>
        </p:txBody>
      </p:sp>
      <p:sp>
        <p:nvSpPr>
          <p:cNvPr id="5" name="Footer Placeholder 4"/>
          <p:cNvSpPr>
            <a:spLocks noGrp="1"/>
          </p:cNvSpPr>
          <p:nvPr>
            <p:ph type="ftr" sz="quarter" idx="11"/>
          </p:nvPr>
        </p:nvSpPr>
        <p:spPr/>
        <p:txBody>
          <a:bodyPr/>
          <a:lstStyle/>
          <a:p>
            <a:r>
              <a:rPr lang="en-US">
                <a:solidFill>
                  <a:srgbClr val="000099"/>
                </a:solidFill>
              </a:rPr>
              <a:t>Louvain</a:t>
            </a:r>
            <a:r>
              <a:rPr lang="en-US" sz="1400">
                <a:solidFill>
                  <a:srgbClr val="000099"/>
                </a:solidFill>
              </a:rPr>
              <a:t> </a:t>
            </a:r>
            <a:r>
              <a:rPr lang="ja-JP" altLang="en-US" sz="1400">
                <a:solidFill>
                  <a:srgbClr val="000099"/>
                </a:solidFill>
                <a:latin typeface="Arial"/>
              </a:rPr>
              <a:t>‘</a:t>
            </a:r>
            <a:r>
              <a:rPr lang="en-US" sz="1400">
                <a:solidFill>
                  <a:srgbClr val="000099"/>
                </a:solidFill>
              </a:rPr>
              <a:t>05</a:t>
            </a:r>
          </a:p>
        </p:txBody>
      </p:sp>
    </p:spTree>
    <p:extLst>
      <p:ext uri="{BB962C8B-B14F-4D97-AF65-F5344CB8AC3E}">
        <p14:creationId xmlns:p14="http://schemas.microsoft.com/office/powerpoint/2010/main" val="19133469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Not translation invariant</a:t>
            </a:r>
          </a:p>
          <a:p>
            <a:r>
              <a:rPr lang="en-US" dirty="0"/>
              <a:t>Generally biased (unless far)</a:t>
            </a:r>
          </a:p>
          <a:p>
            <a:r>
              <a:rPr lang="en-US" dirty="0"/>
              <a:t>Non-unique (can have for two different parameters the same acceptance set</a:t>
            </a:r>
          </a:p>
          <a:p>
            <a:r>
              <a:rPr lang="en-US" dirty="0"/>
              <a:t>Difficult to invert</a:t>
            </a:r>
          </a:p>
          <a:p>
            <a:r>
              <a:rPr lang="en-US" dirty="0"/>
              <a:t>BUT can determine the sign better</a:t>
            </a:r>
          </a:p>
        </p:txBody>
      </p:sp>
      <p:sp>
        <p:nvSpPr>
          <p:cNvPr id="4" name="Date Placeholder 3"/>
          <p:cNvSpPr>
            <a:spLocks noGrp="1"/>
          </p:cNvSpPr>
          <p:nvPr>
            <p:ph type="dt" sz="half" idx="10"/>
          </p:nvPr>
        </p:nvSpPr>
        <p:spPr/>
        <p:txBody>
          <a:bodyPr/>
          <a:lstStyle/>
          <a:p>
            <a:r>
              <a:rPr lang="en-US">
                <a:solidFill>
                  <a:srgbClr val="000099"/>
                </a:solidFill>
              </a:rPr>
              <a:t>Y Benjamini</a:t>
            </a:r>
            <a:endParaRPr lang="en-US" sz="1400">
              <a:solidFill>
                <a:srgbClr val="000099"/>
              </a:solidFill>
            </a:endParaRPr>
          </a:p>
        </p:txBody>
      </p:sp>
      <p:sp>
        <p:nvSpPr>
          <p:cNvPr id="5" name="Footer Placeholder 4"/>
          <p:cNvSpPr>
            <a:spLocks noGrp="1"/>
          </p:cNvSpPr>
          <p:nvPr>
            <p:ph type="ftr" sz="quarter" idx="11"/>
          </p:nvPr>
        </p:nvSpPr>
        <p:spPr/>
        <p:txBody>
          <a:bodyPr/>
          <a:lstStyle/>
          <a:p>
            <a:r>
              <a:rPr lang="en-US">
                <a:solidFill>
                  <a:srgbClr val="000099"/>
                </a:solidFill>
              </a:rPr>
              <a:t>Louvain</a:t>
            </a:r>
            <a:r>
              <a:rPr lang="en-US" sz="1400">
                <a:solidFill>
                  <a:srgbClr val="000099"/>
                </a:solidFill>
              </a:rPr>
              <a:t> </a:t>
            </a:r>
            <a:r>
              <a:rPr lang="ja-JP" altLang="en-US" sz="1400">
                <a:solidFill>
                  <a:srgbClr val="000099"/>
                </a:solidFill>
                <a:latin typeface="Arial"/>
              </a:rPr>
              <a:t>‘</a:t>
            </a:r>
            <a:r>
              <a:rPr lang="en-US" sz="1400">
                <a:solidFill>
                  <a:srgbClr val="000099"/>
                </a:solidFill>
              </a:rPr>
              <a:t>05</a:t>
            </a:r>
          </a:p>
        </p:txBody>
      </p:sp>
    </p:spTree>
    <p:extLst>
      <p:ext uri="{BB962C8B-B14F-4D97-AF65-F5344CB8AC3E}">
        <p14:creationId xmlns:p14="http://schemas.microsoft.com/office/powerpoint/2010/main" val="2003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schemeClr val="accent2"/>
                </a:solidFill>
              </a:rPr>
              <a:t>L levels in the tree  </a:t>
            </a:r>
            <a:endParaRPr lang="en-US" sz="3600" dirty="0">
              <a:ln>
                <a:noFill/>
              </a:ln>
              <a:solidFill>
                <a:schemeClr val="accent2"/>
              </a:solidFill>
              <a:latin typeface="+mn-lt"/>
            </a:endParaRPr>
          </a:p>
        </p:txBody>
      </p:sp>
      <p:sp>
        <p:nvSpPr>
          <p:cNvPr id="18" name="TextBox 17"/>
          <p:cNvSpPr txBox="1"/>
          <p:nvPr/>
        </p:nvSpPr>
        <p:spPr>
          <a:xfrm>
            <a:off x="41232" y="5484276"/>
            <a:ext cx="1393330" cy="461665"/>
          </a:xfrm>
          <a:prstGeom prst="rect">
            <a:avLst/>
          </a:prstGeom>
          <a:noFill/>
        </p:spPr>
        <p:txBody>
          <a:bodyPr wrap="none" rtlCol="0">
            <a:spAutoFit/>
          </a:bodyPr>
          <a:lstStyle/>
          <a:p>
            <a:r>
              <a:rPr lang="en-US" sz="2400" dirty="0"/>
              <a:t>Level </a:t>
            </a:r>
            <a:r>
              <a:rPr lang="en-US" sz="2400" dirty="0">
                <a:latin typeface="Apple Chancery" charset="0"/>
                <a:ea typeface="Apple Chancery" charset="0"/>
                <a:cs typeface="Apple Chancery" charset="0"/>
              </a:rPr>
              <a:t>l+1</a:t>
            </a:r>
          </a:p>
        </p:txBody>
      </p:sp>
      <p:sp>
        <p:nvSpPr>
          <p:cNvPr id="19" name="TextBox 18"/>
          <p:cNvSpPr txBox="1"/>
          <p:nvPr/>
        </p:nvSpPr>
        <p:spPr>
          <a:xfrm>
            <a:off x="5664469" y="3597025"/>
            <a:ext cx="2396618" cy="830997"/>
          </a:xfrm>
          <a:prstGeom prst="rect">
            <a:avLst/>
          </a:prstGeom>
          <a:noFill/>
        </p:spPr>
        <p:txBody>
          <a:bodyPr wrap="none" rtlCol="0">
            <a:spAutoFit/>
          </a:bodyPr>
          <a:lstStyle/>
          <a:p>
            <a:r>
              <a:rPr lang="en-US" sz="2400" dirty="0"/>
              <a:t>Test </a:t>
            </a:r>
            <a:r>
              <a:rPr lang="en-US" sz="2400" dirty="0" err="1">
                <a:latin typeface="Apple Chancery" charset="0"/>
                <a:ea typeface="Apple Chancery" charset="0"/>
                <a:cs typeface="Apple Chancery" charset="0"/>
              </a:rPr>
              <a:t>F</a:t>
            </a:r>
            <a:r>
              <a:rPr lang="en-US" sz="2400" baseline="30000" dirty="0" err="1">
                <a:latin typeface="Apple Chancery" charset="0"/>
                <a:ea typeface="Apple Chancery" charset="0"/>
                <a:cs typeface="Apple Chancery" charset="0"/>
              </a:rPr>
              <a:t>l</a:t>
            </a:r>
            <a:r>
              <a:rPr lang="en-US" sz="2400" baseline="-25000" dirty="0" err="1">
                <a:latin typeface="Apple Chancery" charset="0"/>
                <a:ea typeface="Apple Chancery" charset="0"/>
                <a:cs typeface="Apple Chancery" charset="0"/>
              </a:rPr>
              <a:t>i</a:t>
            </a:r>
            <a:r>
              <a:rPr lang="en-US" sz="2400" dirty="0">
                <a:latin typeface="Apple Chancery" charset="0"/>
                <a:ea typeface="Apple Chancery" charset="0"/>
                <a:cs typeface="Apple Chancery" charset="0"/>
              </a:rPr>
              <a:t> </a:t>
            </a:r>
            <a:r>
              <a:rPr lang="en-US" sz="2400" dirty="0"/>
              <a:t>with BH </a:t>
            </a:r>
          </a:p>
          <a:p>
            <a:r>
              <a:rPr lang="en-US" sz="2400" dirty="0"/>
              <a:t>at </a:t>
            </a:r>
            <a:r>
              <a:rPr lang="en-US" sz="2400" dirty="0">
                <a:solidFill>
                  <a:srgbClr val="C00000"/>
                </a:solidFill>
                <a:latin typeface="Apple Chancery" charset="0"/>
                <a:ea typeface="Apple Chancery" charset="0"/>
                <a:cs typeface="Apple Chancery" charset="0"/>
              </a:rPr>
              <a:t>q</a:t>
            </a:r>
            <a:r>
              <a:rPr lang="en-US" sz="2400" baseline="-25000" dirty="0">
                <a:solidFill>
                  <a:srgbClr val="C00000"/>
                </a:solidFill>
                <a:latin typeface="Apple Chancery" charset="0"/>
                <a:ea typeface="Apple Chancery" charset="0"/>
                <a:cs typeface="Apple Chancery" charset="0"/>
              </a:rPr>
              <a:t>i</a:t>
            </a:r>
            <a:r>
              <a:rPr lang="en-US" sz="2400" baseline="-25000" dirty="0">
                <a:solidFill>
                  <a:srgbClr val="C00000"/>
                </a:solidFill>
              </a:rPr>
              <a:t> </a:t>
            </a:r>
            <a:r>
              <a:rPr lang="en-US" sz="2400" dirty="0"/>
              <a:t> ; select </a:t>
            </a:r>
            <a:r>
              <a:rPr lang="en-US" sz="2400" b="1" dirty="0" err="1">
                <a:solidFill>
                  <a:schemeClr val="accent2"/>
                </a:solidFill>
                <a:latin typeface="Apple Chancery" charset="0"/>
                <a:ea typeface="Apple Chancery" charset="0"/>
                <a:cs typeface="Apple Chancery" charset="0"/>
              </a:rPr>
              <a:t>S</a:t>
            </a:r>
            <a:r>
              <a:rPr lang="en-US" sz="2400" b="1" baseline="30000" dirty="0" err="1">
                <a:solidFill>
                  <a:schemeClr val="accent2"/>
                </a:solidFill>
                <a:latin typeface="Apple Chancery" charset="0"/>
                <a:ea typeface="Apple Chancery" charset="0"/>
                <a:cs typeface="Apple Chancery" charset="0"/>
              </a:rPr>
              <a:t>l</a:t>
            </a:r>
            <a:r>
              <a:rPr lang="en-US" sz="2400" b="1" baseline="-25000" dirty="0" err="1">
                <a:solidFill>
                  <a:schemeClr val="accent2"/>
                </a:solidFill>
                <a:latin typeface="Apple Chancery" charset="0"/>
                <a:ea typeface="Apple Chancery" charset="0"/>
                <a:cs typeface="Apple Chancery" charset="0"/>
              </a:rPr>
              <a:t>i</a:t>
            </a:r>
            <a:r>
              <a:rPr lang="en-US" sz="2400" b="1" dirty="0">
                <a:solidFill>
                  <a:schemeClr val="accent2"/>
                </a:solidFill>
                <a:latin typeface="Apple Chancery" charset="0"/>
                <a:ea typeface="Apple Chancery" charset="0"/>
                <a:cs typeface="Apple Chancery" charset="0"/>
              </a:rPr>
              <a:t> </a:t>
            </a:r>
            <a:endParaRPr lang="en-US" sz="2400" b="1" baseline="-25000" dirty="0">
              <a:solidFill>
                <a:schemeClr val="accent2"/>
              </a:solidFill>
            </a:endParaRPr>
          </a:p>
        </p:txBody>
      </p:sp>
      <p:sp>
        <p:nvSpPr>
          <p:cNvPr id="23" name="TextBox 22"/>
          <p:cNvSpPr txBox="1"/>
          <p:nvPr/>
        </p:nvSpPr>
        <p:spPr>
          <a:xfrm>
            <a:off x="4976926" y="3959201"/>
            <a:ext cx="785500" cy="461665"/>
          </a:xfrm>
          <a:prstGeom prst="rect">
            <a:avLst/>
          </a:prstGeom>
          <a:noFill/>
        </p:spPr>
        <p:txBody>
          <a:bodyPr wrap="square" rtlCol="0">
            <a:spAutoFit/>
          </a:bodyPr>
          <a:lstStyle/>
          <a:p>
            <a:r>
              <a:rPr lang="en-US" sz="2400" dirty="0" err="1">
                <a:latin typeface="Apple Chancery" charset="0"/>
                <a:ea typeface="Apple Chancery" charset="0"/>
                <a:cs typeface="Apple Chancery" charset="0"/>
              </a:rPr>
              <a:t>F</a:t>
            </a:r>
            <a:r>
              <a:rPr lang="en-US" sz="2400" baseline="30000" dirty="0" err="1">
                <a:latin typeface="Apple Chancery" charset="0"/>
                <a:ea typeface="Apple Chancery" charset="0"/>
                <a:cs typeface="Apple Chancery" charset="0"/>
              </a:rPr>
              <a:t>l</a:t>
            </a:r>
            <a:r>
              <a:rPr lang="en-US" sz="2400" baseline="-25000" dirty="0" err="1">
                <a:latin typeface="Apple Chancery" charset="0"/>
                <a:ea typeface="Apple Chancery" charset="0"/>
                <a:cs typeface="Apple Chancery" charset="0"/>
              </a:rPr>
              <a:t>i</a:t>
            </a:r>
            <a:endParaRPr lang="en-US" sz="2400" baseline="-25000" dirty="0">
              <a:latin typeface="Apple Chancery" charset="0"/>
              <a:ea typeface="Apple Chancery" charset="0"/>
              <a:cs typeface="Apple Chancery" charset="0"/>
            </a:endParaRPr>
          </a:p>
        </p:txBody>
      </p:sp>
      <p:grpSp>
        <p:nvGrpSpPr>
          <p:cNvPr id="63" name="Group 62"/>
          <p:cNvGrpSpPr/>
          <p:nvPr/>
        </p:nvGrpSpPr>
        <p:grpSpPr>
          <a:xfrm>
            <a:off x="4016189" y="4428022"/>
            <a:ext cx="389391" cy="1109403"/>
            <a:chOff x="4668984" y="4419600"/>
            <a:chExt cx="389391" cy="1109403"/>
          </a:xfrm>
        </p:grpSpPr>
        <p:sp>
          <p:nvSpPr>
            <p:cNvPr id="13" name="Oval 12"/>
            <p:cNvSpPr/>
            <p:nvPr/>
          </p:nvSpPr>
          <p:spPr>
            <a:xfrm>
              <a:off x="4668984" y="4419600"/>
              <a:ext cx="290945" cy="2632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4890656" y="4689763"/>
              <a:ext cx="167719" cy="839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835912" y="4680712"/>
              <a:ext cx="25363" cy="81261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2517373" y="4419600"/>
            <a:ext cx="725785" cy="1101436"/>
            <a:chOff x="2864743" y="4419600"/>
            <a:chExt cx="725785" cy="1101436"/>
          </a:xfrm>
        </p:grpSpPr>
        <p:sp>
          <p:nvSpPr>
            <p:cNvPr id="11" name="Oval 10"/>
            <p:cNvSpPr/>
            <p:nvPr/>
          </p:nvSpPr>
          <p:spPr>
            <a:xfrm>
              <a:off x="2864743" y="4419600"/>
              <a:ext cx="290945" cy="2632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2976530" y="4680712"/>
              <a:ext cx="613998" cy="803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94007" y="4708421"/>
              <a:ext cx="25363" cy="81261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1536560" y="4428348"/>
            <a:ext cx="1003266" cy="1092385"/>
            <a:chOff x="1702764" y="4419600"/>
            <a:chExt cx="1003266" cy="1092385"/>
          </a:xfrm>
        </p:grpSpPr>
        <p:sp>
          <p:nvSpPr>
            <p:cNvPr id="5" name="Oval 4"/>
            <p:cNvSpPr/>
            <p:nvPr/>
          </p:nvSpPr>
          <p:spPr>
            <a:xfrm>
              <a:off x="1946559" y="4419600"/>
              <a:ext cx="290945" cy="2632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2092032" y="4680712"/>
              <a:ext cx="613998" cy="803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92031" y="4680712"/>
              <a:ext cx="25363" cy="8126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702764" y="4708421"/>
              <a:ext cx="389266" cy="80356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3141493" y="4431221"/>
            <a:ext cx="1504419" cy="2136961"/>
            <a:chOff x="3736850" y="4457890"/>
            <a:chExt cx="1504419" cy="2136961"/>
          </a:xfrm>
        </p:grpSpPr>
        <p:sp>
          <p:nvSpPr>
            <p:cNvPr id="12" name="Oval 11"/>
            <p:cNvSpPr/>
            <p:nvPr/>
          </p:nvSpPr>
          <p:spPr>
            <a:xfrm>
              <a:off x="3761509" y="4457890"/>
              <a:ext cx="290945" cy="2632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3908574" y="4779739"/>
              <a:ext cx="613998" cy="803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892778" y="4755762"/>
              <a:ext cx="321203" cy="803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3736850" y="5791287"/>
              <a:ext cx="389266" cy="803564"/>
            </a:xfrm>
            <a:prstGeom prst="line">
              <a:avLst/>
            </a:prstGeom>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4053323" y="5552028"/>
              <a:ext cx="290945" cy="2632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4156363" y="5782235"/>
              <a:ext cx="25363" cy="81261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169044" y="5782235"/>
              <a:ext cx="321203" cy="803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222787" y="5777185"/>
              <a:ext cx="604862" cy="784281"/>
            </a:xfrm>
            <a:prstGeom prst="line">
              <a:avLst/>
            </a:prstGeom>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4466074" y="5555672"/>
              <a:ext cx="290945" cy="2632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p:cNvCxnSpPr/>
            <p:nvPr/>
          </p:nvCxnSpPr>
          <p:spPr>
            <a:xfrm>
              <a:off x="4582664" y="5782235"/>
              <a:ext cx="321203" cy="803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636407" y="5777185"/>
              <a:ext cx="604862" cy="78428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 name="Oval 13"/>
          <p:cNvSpPr/>
          <p:nvPr/>
        </p:nvSpPr>
        <p:spPr>
          <a:xfrm>
            <a:off x="4729461" y="4428795"/>
            <a:ext cx="290945" cy="2632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4874933" y="4719740"/>
            <a:ext cx="613998" cy="803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862251" y="4710689"/>
            <a:ext cx="25363" cy="8126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874932" y="4710689"/>
            <a:ext cx="321203" cy="803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895045" y="4719740"/>
            <a:ext cx="994469" cy="776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521713" y="5721269"/>
            <a:ext cx="389266" cy="803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941226" y="5712217"/>
            <a:ext cx="25363" cy="81261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005111" y="5755476"/>
            <a:ext cx="604862" cy="784281"/>
          </a:xfrm>
          <a:prstGeom prst="line">
            <a:avLst/>
          </a:prstGeom>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5481685" y="5527218"/>
            <a:ext cx="290945" cy="2632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144597" y="5527218"/>
            <a:ext cx="290945" cy="2632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742823" y="5527218"/>
            <a:ext cx="290945" cy="2632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536560" y="4230862"/>
            <a:ext cx="3850425" cy="6818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5736150" y="5013381"/>
            <a:ext cx="785500" cy="461665"/>
          </a:xfrm>
          <a:prstGeom prst="rect">
            <a:avLst/>
          </a:prstGeom>
          <a:noFill/>
        </p:spPr>
        <p:txBody>
          <a:bodyPr wrap="square" rtlCol="0">
            <a:spAutoFit/>
          </a:bodyPr>
          <a:lstStyle/>
          <a:p>
            <a:r>
              <a:rPr lang="en-US" sz="2400" dirty="0">
                <a:latin typeface="Apple Chancery" charset="0"/>
                <a:ea typeface="Apple Chancery" charset="0"/>
                <a:cs typeface="Apple Chancery" charset="0"/>
              </a:rPr>
              <a:t>F</a:t>
            </a:r>
            <a:r>
              <a:rPr lang="en-US" sz="2400" baseline="30000" dirty="0">
                <a:latin typeface="Apple Chancery" charset="0"/>
                <a:ea typeface="Apple Chancery" charset="0"/>
                <a:cs typeface="Apple Chancery" charset="0"/>
              </a:rPr>
              <a:t>l+1</a:t>
            </a:r>
            <a:r>
              <a:rPr lang="en-US" sz="2400" baseline="-25000" dirty="0">
                <a:latin typeface="Apple Chancery" charset="0"/>
                <a:ea typeface="Apple Chancery" charset="0"/>
                <a:cs typeface="Apple Chancery" charset="0"/>
              </a:rPr>
              <a:t>j</a:t>
            </a:r>
          </a:p>
        </p:txBody>
      </p:sp>
      <p:sp>
        <p:nvSpPr>
          <p:cNvPr id="67" name="Oval 66"/>
          <p:cNvSpPr/>
          <p:nvPr/>
        </p:nvSpPr>
        <p:spPr>
          <a:xfrm>
            <a:off x="4670568" y="5353102"/>
            <a:ext cx="1768861" cy="6818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a:stCxn id="65" idx="0"/>
          </p:cNvCxnSpPr>
          <p:nvPr/>
        </p:nvCxnSpPr>
        <p:spPr>
          <a:xfrm flipH="1" flipV="1">
            <a:off x="3202368" y="3883819"/>
            <a:ext cx="259405" cy="347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73" idx="7"/>
          </p:cNvCxnSpPr>
          <p:nvPr/>
        </p:nvCxnSpPr>
        <p:spPr>
          <a:xfrm flipV="1">
            <a:off x="1200939" y="3902229"/>
            <a:ext cx="486276" cy="459061"/>
          </a:xfrm>
          <a:prstGeom prst="line">
            <a:avLst/>
          </a:prstGeom>
        </p:spPr>
        <p:style>
          <a:lnRef idx="1">
            <a:schemeClr val="accent1"/>
          </a:lnRef>
          <a:fillRef idx="0">
            <a:schemeClr val="accent1"/>
          </a:fillRef>
          <a:effectRef idx="0">
            <a:schemeClr val="accent1"/>
          </a:effectRef>
          <a:fontRef idx="minor">
            <a:schemeClr val="tx1"/>
          </a:fontRef>
        </p:style>
      </p:cxnSp>
      <p:sp>
        <p:nvSpPr>
          <p:cNvPr id="73" name="Oval 72"/>
          <p:cNvSpPr/>
          <p:nvPr/>
        </p:nvSpPr>
        <p:spPr>
          <a:xfrm>
            <a:off x="-361162" y="4282619"/>
            <a:ext cx="1830115" cy="5371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8163" y="4057340"/>
            <a:ext cx="1173719" cy="1015663"/>
          </a:xfrm>
          <a:prstGeom prst="rect">
            <a:avLst/>
          </a:prstGeom>
          <a:noFill/>
        </p:spPr>
        <p:txBody>
          <a:bodyPr wrap="none" rtlCol="0">
            <a:spAutoFit/>
          </a:bodyPr>
          <a:lstStyle/>
          <a:p>
            <a:endParaRPr lang="en-US" dirty="0"/>
          </a:p>
          <a:p>
            <a:r>
              <a:rPr lang="en-US" sz="2400" dirty="0"/>
              <a:t> Level </a:t>
            </a:r>
            <a:r>
              <a:rPr lang="en-US" sz="2400" dirty="0">
                <a:latin typeface="Apple Chancery" charset="0"/>
                <a:ea typeface="Apple Chancery" charset="0"/>
                <a:cs typeface="Apple Chancery" charset="0"/>
              </a:rPr>
              <a:t>l</a:t>
            </a:r>
          </a:p>
          <a:p>
            <a:endParaRPr lang="en-US" dirty="0">
              <a:latin typeface="Apple Chancery" charset="0"/>
              <a:ea typeface="Apple Chancery" charset="0"/>
              <a:cs typeface="Apple Chancery" charset="0"/>
            </a:endParaRPr>
          </a:p>
        </p:txBody>
      </p:sp>
      <p:grpSp>
        <p:nvGrpSpPr>
          <p:cNvPr id="78" name="Group 77"/>
          <p:cNvGrpSpPr/>
          <p:nvPr/>
        </p:nvGrpSpPr>
        <p:grpSpPr>
          <a:xfrm>
            <a:off x="6594856" y="4629189"/>
            <a:ext cx="2452218" cy="1938992"/>
            <a:chOff x="6594856" y="4629189"/>
            <a:chExt cx="2452218" cy="1938992"/>
          </a:xfrm>
        </p:grpSpPr>
        <p:sp>
          <p:nvSpPr>
            <p:cNvPr id="68" name="TextBox 67"/>
            <p:cNvSpPr txBox="1"/>
            <p:nvPr/>
          </p:nvSpPr>
          <p:spPr>
            <a:xfrm>
              <a:off x="6594856" y="4629189"/>
              <a:ext cx="2452218" cy="1938992"/>
            </a:xfrm>
            <a:prstGeom prst="rect">
              <a:avLst/>
            </a:prstGeom>
            <a:noFill/>
          </p:spPr>
          <p:txBody>
            <a:bodyPr wrap="square" rtlCol="0">
              <a:spAutoFit/>
            </a:bodyPr>
            <a:lstStyle/>
            <a:p>
              <a:r>
                <a:rPr lang="en-US" sz="2400" dirty="0"/>
                <a:t>Test </a:t>
              </a:r>
              <a:r>
                <a:rPr lang="en-US" sz="2400" dirty="0">
                  <a:latin typeface="Apple Chancery" charset="0"/>
                  <a:ea typeface="Apple Chancery" charset="0"/>
                  <a:cs typeface="Apple Chancery" charset="0"/>
                </a:rPr>
                <a:t>F</a:t>
              </a:r>
              <a:r>
                <a:rPr lang="en-US" sz="2400" baseline="30000" dirty="0">
                  <a:latin typeface="Apple Chancery" charset="0"/>
                  <a:ea typeface="Apple Chancery" charset="0"/>
                  <a:cs typeface="Apple Chancery" charset="0"/>
                </a:rPr>
                <a:t>l+1</a:t>
              </a:r>
              <a:r>
                <a:rPr lang="en-US" sz="2400" baseline="-25000" dirty="0">
                  <a:latin typeface="Apple Chancery" charset="0"/>
                  <a:ea typeface="Apple Chancery" charset="0"/>
                  <a:cs typeface="Apple Chancery" charset="0"/>
                </a:rPr>
                <a:t>j </a:t>
              </a:r>
              <a:r>
                <a:rPr lang="en-US" sz="2400" dirty="0">
                  <a:ea typeface="Apple Chancery" charset="0"/>
                  <a:cs typeface="Apple Chancery" charset="0"/>
                </a:rPr>
                <a:t>with</a:t>
              </a:r>
              <a:r>
                <a:rPr lang="en-US" sz="2400" baseline="-25000" dirty="0">
                  <a:ea typeface="Apple Chancery" charset="0"/>
                  <a:cs typeface="Apple Chancery" charset="0"/>
                </a:rPr>
                <a:t> </a:t>
              </a:r>
              <a:r>
                <a:rPr lang="en-US" sz="2400" dirty="0"/>
                <a:t>BH</a:t>
              </a:r>
            </a:p>
            <a:p>
              <a:r>
                <a:rPr lang="en-US" sz="2400" dirty="0"/>
                <a:t> </a:t>
              </a:r>
            </a:p>
            <a:p>
              <a:r>
                <a:rPr lang="en-US" sz="2400" dirty="0"/>
                <a:t>at</a:t>
              </a:r>
            </a:p>
            <a:p>
              <a:endParaRPr lang="en-US" sz="2400" dirty="0">
                <a:solidFill>
                  <a:schemeClr val="accent2"/>
                </a:solidFill>
                <a:ea typeface="Apple Chancery" charset="0"/>
                <a:cs typeface="Apple Chancery" charset="0"/>
              </a:endParaRPr>
            </a:p>
            <a:p>
              <a:r>
                <a:rPr lang="en-US" sz="2400" dirty="0">
                  <a:ea typeface="Apple Chancery" charset="0"/>
                  <a:cs typeface="Apple Chancery" charset="0"/>
                </a:rPr>
                <a:t>Select </a:t>
              </a:r>
              <a:r>
                <a:rPr lang="en-US" sz="2400" b="1" dirty="0">
                  <a:solidFill>
                    <a:schemeClr val="accent2"/>
                  </a:solidFill>
                  <a:latin typeface="Apple Chancery" charset="0"/>
                  <a:ea typeface="Apple Chancery" charset="0"/>
                  <a:cs typeface="Apple Chancery" charset="0"/>
                </a:rPr>
                <a:t>S</a:t>
              </a:r>
              <a:r>
                <a:rPr lang="en-US" sz="2400" b="1" baseline="30000" dirty="0">
                  <a:solidFill>
                    <a:schemeClr val="accent2"/>
                  </a:solidFill>
                  <a:latin typeface="Apple Chancery" charset="0"/>
                  <a:ea typeface="Apple Chancery" charset="0"/>
                  <a:cs typeface="Apple Chancery" charset="0"/>
                </a:rPr>
                <a:t>l+1</a:t>
              </a:r>
              <a:r>
                <a:rPr lang="en-US" sz="2400" b="1" baseline="-25000" dirty="0">
                  <a:solidFill>
                    <a:schemeClr val="accent2"/>
                  </a:solidFill>
                  <a:latin typeface="Apple Chancery" charset="0"/>
                  <a:ea typeface="Apple Chancery" charset="0"/>
                  <a:cs typeface="Apple Chancery" charset="0"/>
                </a:rPr>
                <a:t>j</a:t>
              </a:r>
              <a:r>
                <a:rPr lang="en-US" sz="2400" b="1" dirty="0">
                  <a:solidFill>
                    <a:schemeClr val="accent2"/>
                  </a:solidFill>
                  <a:latin typeface="Apple Chancery" charset="0"/>
                  <a:ea typeface="Apple Chancery" charset="0"/>
                  <a:cs typeface="Apple Chancery" charset="0"/>
                </a:rPr>
                <a:t> </a:t>
              </a:r>
              <a:endParaRPr lang="en-US" sz="2400" b="1" baseline="-25000" dirty="0">
                <a:solidFill>
                  <a:schemeClr val="accent2"/>
                </a:solidFill>
              </a:endParaRPr>
            </a:p>
          </p:txBody>
        </p:sp>
        <mc:AlternateContent xmlns:mc="http://schemas.openxmlformats.org/markup-compatibility/2006" xmlns:a14="http://schemas.microsoft.com/office/drawing/2010/main">
          <mc:Choice Requires="a14">
            <p:sp>
              <p:nvSpPr>
                <p:cNvPr id="76" name="TextBox 75"/>
                <p:cNvSpPr txBox="1"/>
                <p:nvPr/>
              </p:nvSpPr>
              <p:spPr>
                <a:xfrm>
                  <a:off x="7015599" y="5478289"/>
                  <a:ext cx="1410745" cy="57265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𝑞</m:t>
                            </m:r>
                          </m:e>
                          <m:sub>
                            <m:r>
                              <a:rPr lang="en-US" b="0" i="1" smtClean="0">
                                <a:solidFill>
                                  <a:srgbClr val="FF0000"/>
                                </a:solidFill>
                                <a:latin typeface="Cambria Math" charset="0"/>
                              </a:rPr>
                              <m:t>𝑗</m:t>
                            </m:r>
                          </m:sub>
                        </m:sSub>
                        <m:r>
                          <a:rPr lang="en-US" b="0" i="1" smtClean="0">
                            <a:latin typeface="Cambria Math" charset="0"/>
                          </a:rPr>
                          <m:t>=</m:t>
                        </m:r>
                        <m:f>
                          <m:fPr>
                            <m:ctrlPr>
                              <a:rPr lang="mr-IN" b="0" i="1" smtClean="0">
                                <a:latin typeface="Cambria Math" panose="02040503050406030204" pitchFamily="18" charset="0"/>
                              </a:rPr>
                            </m:ctrlPr>
                          </m:fPr>
                          <m:num>
                            <m:d>
                              <m:dPr>
                                <m:begChr m:val="|"/>
                                <m:endChr m:val="|"/>
                                <m:ctrlPr>
                                  <a:rPr lang="hr-HR" b="0" i="1" smtClean="0">
                                    <a:latin typeface="Cambria Math" panose="02040503050406030204" pitchFamily="18" charset="0"/>
                                  </a:rPr>
                                </m:ctrlPr>
                              </m:dPr>
                              <m:e>
                                <m:r>
                                  <m:rPr>
                                    <m:nor/>
                                  </m:rPr>
                                  <a:rPr lang="en-US" b="1" dirty="0">
                                    <a:solidFill>
                                      <a:schemeClr val="accent2"/>
                                    </a:solidFill>
                                    <a:latin typeface="Apple Chancery" charset="0"/>
                                    <a:ea typeface="Apple Chancery" charset="0"/>
                                    <a:cs typeface="Apple Chancery" charset="0"/>
                                  </a:rPr>
                                  <m:t>S</m:t>
                                </m:r>
                                <m:r>
                                  <m:rPr>
                                    <m:nor/>
                                  </m:rPr>
                                  <a:rPr lang="en-US" b="1" baseline="30000" dirty="0">
                                    <a:solidFill>
                                      <a:schemeClr val="accent2"/>
                                    </a:solidFill>
                                    <a:latin typeface="Apple Chancery" charset="0"/>
                                    <a:ea typeface="Apple Chancery" charset="0"/>
                                    <a:cs typeface="Apple Chancery" charset="0"/>
                                  </a:rPr>
                                  <m:t>l</m:t>
                                </m:r>
                                <m:r>
                                  <m:rPr>
                                    <m:nor/>
                                  </m:rPr>
                                  <a:rPr lang="en-US" b="1" baseline="-25000" dirty="0">
                                    <a:solidFill>
                                      <a:schemeClr val="accent2"/>
                                    </a:solidFill>
                                    <a:latin typeface="Apple Chancery" charset="0"/>
                                    <a:ea typeface="Apple Chancery" charset="0"/>
                                    <a:cs typeface="Apple Chancery" charset="0"/>
                                  </a:rPr>
                                  <m:t>i</m:t>
                                </m:r>
                                <m:r>
                                  <m:rPr>
                                    <m:nor/>
                                  </m:rPr>
                                  <a:rPr lang="en-US" b="1" dirty="0">
                                    <a:solidFill>
                                      <a:schemeClr val="accent2"/>
                                    </a:solidFill>
                                    <a:latin typeface="Apple Chancery" charset="0"/>
                                    <a:ea typeface="Apple Chancery" charset="0"/>
                                    <a:cs typeface="Apple Chancery" charset="0"/>
                                  </a:rPr>
                                  <m:t> </m:t>
                                </m:r>
                                <m:r>
                                  <m:rPr>
                                    <m:nor/>
                                  </m:rPr>
                                  <a:rPr lang="en-US" b="1" baseline="-25000" dirty="0">
                                    <a:solidFill>
                                      <a:schemeClr val="accent2"/>
                                    </a:solidFill>
                                  </a:rPr>
                                  <m:t> </m:t>
                                </m:r>
                              </m:e>
                            </m:d>
                          </m:num>
                          <m:den>
                            <m:d>
                              <m:dPr>
                                <m:begChr m:val="|"/>
                                <m:endChr m:val="|"/>
                                <m:ctrlPr>
                                  <a:rPr lang="hr-HR" b="0" i="1" smtClean="0">
                                    <a:latin typeface="Cambria Math" panose="02040503050406030204" pitchFamily="18" charset="0"/>
                                  </a:rPr>
                                </m:ctrlPr>
                              </m:dPr>
                              <m:e>
                                <m:r>
                                  <m:rPr>
                                    <m:nor/>
                                  </m:rPr>
                                  <a:rPr lang="en-US" dirty="0">
                                    <a:latin typeface="Apple Chancery" charset="0"/>
                                    <a:ea typeface="Apple Chancery" charset="0"/>
                                    <a:cs typeface="Apple Chancery" charset="0"/>
                                  </a:rPr>
                                  <m:t>F</m:t>
                                </m:r>
                                <m:r>
                                  <m:rPr>
                                    <m:nor/>
                                  </m:rPr>
                                  <a:rPr lang="en-US" baseline="30000" dirty="0">
                                    <a:latin typeface="Apple Chancery" charset="0"/>
                                    <a:ea typeface="Apple Chancery" charset="0"/>
                                    <a:cs typeface="Apple Chancery" charset="0"/>
                                  </a:rPr>
                                  <m:t>l</m:t>
                                </m:r>
                                <m:r>
                                  <m:rPr>
                                    <m:nor/>
                                  </m:rPr>
                                  <a:rPr lang="en-US" baseline="-25000" dirty="0">
                                    <a:latin typeface="Apple Chancery" charset="0"/>
                                    <a:ea typeface="Apple Chancery" charset="0"/>
                                    <a:cs typeface="Apple Chancery" charset="0"/>
                                  </a:rPr>
                                  <m:t>i</m:t>
                                </m:r>
                              </m:e>
                            </m:d>
                          </m:den>
                        </m:f>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charset="0"/>
                              </a:rPr>
                              <m:t>𝑞</m:t>
                            </m:r>
                          </m:e>
                          <m:sub>
                            <m:r>
                              <a:rPr lang="en-US" b="0" i="1" smtClean="0">
                                <a:solidFill>
                                  <a:srgbClr val="C00000"/>
                                </a:solidFill>
                                <a:latin typeface="Cambria Math" charset="0"/>
                              </a:rPr>
                              <m:t>𝑖</m:t>
                            </m:r>
                          </m:sub>
                        </m:sSub>
                      </m:oMath>
                    </m:oMathPara>
                  </a14:m>
                  <a:endParaRPr lang="en-US" dirty="0"/>
                </a:p>
              </p:txBody>
            </p:sp>
          </mc:Choice>
          <mc:Fallback xmlns="">
            <p:sp>
              <p:nvSpPr>
                <p:cNvPr id="76" name="TextBox 75"/>
                <p:cNvSpPr txBox="1">
                  <a:spLocks noRot="1" noChangeAspect="1" noMove="1" noResize="1" noEditPoints="1" noAdjustHandles="1" noChangeArrowheads="1" noChangeShapeType="1" noTextEdit="1"/>
                </p:cNvSpPr>
                <p:nvPr/>
              </p:nvSpPr>
              <p:spPr>
                <a:xfrm>
                  <a:off x="7015599" y="5478289"/>
                  <a:ext cx="1410745" cy="572657"/>
                </a:xfrm>
                <a:prstGeom prst="rect">
                  <a:avLst/>
                </a:prstGeom>
                <a:blipFill rotWithShape="0">
                  <a:blip r:embed="rId5"/>
                  <a:stretch>
                    <a:fillRect b="-1064"/>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7" name="TextBox 76"/>
              <p:cNvSpPr txBox="1"/>
              <p:nvPr/>
            </p:nvSpPr>
            <p:spPr>
              <a:xfrm>
                <a:off x="8355247" y="5434622"/>
                <a:ext cx="490391" cy="6599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i="1" smtClean="0">
                              <a:latin typeface="Cambria Math" panose="02040503050406030204" pitchFamily="18" charset="0"/>
                            </a:rPr>
                          </m:ctrlPr>
                        </m:fPr>
                        <m:num>
                          <m:sSubSup>
                            <m:sSubSupPr>
                              <m:ctrlPr>
                                <a:rPr lang="en-US" i="1" smtClean="0">
                                  <a:latin typeface="Cambria Math" panose="02040503050406030204" pitchFamily="18" charset="0"/>
                                </a:rPr>
                              </m:ctrlPr>
                            </m:sSubSupPr>
                            <m:e>
                              <m:r>
                                <a:rPr lang="en-US" b="0" i="1" smtClean="0">
                                  <a:latin typeface="Cambria Math" charset="0"/>
                                </a:rPr>
                                <m:t>𝑞</m:t>
                              </m:r>
                            </m:e>
                            <m:sub>
                              <m:r>
                                <a:rPr lang="en-US" b="0" i="1" smtClean="0">
                                  <a:latin typeface="Cambria Math" charset="0"/>
                                </a:rPr>
                                <m:t>0</m:t>
                              </m:r>
                            </m:sub>
                            <m:sup>
                              <m:r>
                                <a:rPr lang="en-US" b="0" i="1" smtClean="0">
                                  <a:solidFill>
                                    <a:srgbClr val="FF0000"/>
                                  </a:solidFill>
                                  <a:latin typeface="Cambria Math" charset="0"/>
                                </a:rPr>
                                <m:t>𝑙</m:t>
                              </m:r>
                              <m:r>
                                <a:rPr lang="en-US" b="0" i="1" smtClean="0">
                                  <a:solidFill>
                                    <a:srgbClr val="FF0000"/>
                                  </a:solidFill>
                                  <a:latin typeface="Cambria Math" charset="0"/>
                                </a:rPr>
                                <m:t>+1</m:t>
                              </m:r>
                            </m:sup>
                          </m:sSubSup>
                        </m:num>
                        <m:den>
                          <m:sSubSup>
                            <m:sSubSupPr>
                              <m:ctrlPr>
                                <a:rPr lang="en-US" i="1">
                                  <a:solidFill>
                                    <a:prstClr val="black"/>
                                  </a:solidFill>
                                  <a:latin typeface="Cambria Math" panose="02040503050406030204" pitchFamily="18" charset="0"/>
                                </a:rPr>
                              </m:ctrlPr>
                            </m:sSubSupPr>
                            <m:e>
                              <m:r>
                                <a:rPr lang="en-US" i="1">
                                  <a:solidFill>
                                    <a:prstClr val="black"/>
                                  </a:solidFill>
                                  <a:latin typeface="Cambria Math" charset="0"/>
                                </a:rPr>
                                <m:t>𝑞</m:t>
                              </m:r>
                            </m:e>
                            <m:sub>
                              <m:r>
                                <a:rPr lang="en-US" i="1">
                                  <a:solidFill>
                                    <a:prstClr val="black"/>
                                  </a:solidFill>
                                  <a:latin typeface="Cambria Math" charset="0"/>
                                </a:rPr>
                                <m:t>0</m:t>
                              </m:r>
                            </m:sub>
                            <m:sup>
                              <m:r>
                                <a:rPr lang="en-US" i="1">
                                  <a:solidFill>
                                    <a:srgbClr val="C00000"/>
                                  </a:solidFill>
                                  <a:latin typeface="Cambria Math" charset="0"/>
                                </a:rPr>
                                <m:t>𝑙</m:t>
                              </m:r>
                            </m:sup>
                          </m:sSubSup>
                        </m:den>
                      </m:f>
                    </m:oMath>
                  </m:oMathPara>
                </a14:m>
                <a:endParaRPr lang="en-US" dirty="0"/>
              </a:p>
            </p:txBody>
          </p:sp>
        </mc:Choice>
        <mc:Fallback xmlns="">
          <p:sp>
            <p:nvSpPr>
              <p:cNvPr id="77" name="TextBox 76"/>
              <p:cNvSpPr txBox="1">
                <a:spLocks noRot="1" noChangeAspect="1" noMove="1" noResize="1" noEditPoints="1" noAdjustHandles="1" noChangeArrowheads="1" noChangeShapeType="1" noTextEdit="1"/>
              </p:cNvSpPr>
              <p:nvPr/>
            </p:nvSpPr>
            <p:spPr>
              <a:xfrm>
                <a:off x="8355247" y="5434622"/>
                <a:ext cx="490391" cy="659989"/>
              </a:xfrm>
              <a:prstGeom prst="rect">
                <a:avLst/>
              </a:prstGeom>
              <a:blipFill rotWithShape="0">
                <a:blip r:embed="rId6"/>
                <a:stretch>
                  <a:fillRect/>
                </a:stretch>
              </a:blipFill>
            </p:spPr>
            <p:txBody>
              <a:bodyPr/>
              <a:lstStyle/>
              <a:p>
                <a:r>
                  <a:rPr lang="en-US">
                    <a:noFill/>
                  </a:rPr>
                  <a:t> </a:t>
                </a:r>
              </a:p>
            </p:txBody>
          </p:sp>
        </mc:Fallback>
      </mc:AlternateContent>
      <p:sp>
        <p:nvSpPr>
          <p:cNvPr id="79" name="Oval 78"/>
          <p:cNvSpPr/>
          <p:nvPr/>
        </p:nvSpPr>
        <p:spPr>
          <a:xfrm>
            <a:off x="5837955" y="5496469"/>
            <a:ext cx="290945" cy="2632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1" name="TextBox 80"/>
              <p:cNvSpPr txBox="1"/>
              <p:nvPr/>
            </p:nvSpPr>
            <p:spPr>
              <a:xfrm>
                <a:off x="73642" y="4819203"/>
                <a:ext cx="959851" cy="168738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charset="0"/>
                            </a:rPr>
                            <m:t>𝑞</m:t>
                          </m:r>
                        </m:e>
                        <m:sub>
                          <m:r>
                            <a:rPr lang="en-US" b="0" i="1" smtClean="0">
                              <a:latin typeface="Cambria Math" charset="0"/>
                            </a:rPr>
                            <m:t>0</m:t>
                          </m:r>
                        </m:sub>
                        <m:sup>
                          <m:r>
                            <a:rPr lang="en-US" b="0" i="1" smtClean="0">
                              <a:solidFill>
                                <a:srgbClr val="C00000"/>
                              </a:solidFill>
                              <a:latin typeface="Cambria Math" charset="0"/>
                            </a:rPr>
                            <m:t>𝑙</m:t>
                          </m:r>
                        </m:sup>
                      </m:sSubSup>
                    </m:oMath>
                  </m:oMathPara>
                </a14:m>
                <a:endParaRPr lang="en-US" dirty="0"/>
              </a:p>
              <a:p>
                <a:endParaRPr lang="en-US" dirty="0"/>
              </a:p>
              <a:p>
                <a:endParaRPr lang="en-US" dirty="0"/>
              </a:p>
              <a:p>
                <a:endParaRPr lang="en-US" dirty="0"/>
              </a:p>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charset="0"/>
                            </a:rPr>
                            <m:t>𝑞</m:t>
                          </m:r>
                        </m:e>
                        <m:sub>
                          <m:r>
                            <a:rPr lang="en-US" i="1">
                              <a:latin typeface="Cambria Math" charset="0"/>
                            </a:rPr>
                            <m:t>0</m:t>
                          </m:r>
                        </m:sub>
                        <m:sup>
                          <m:r>
                            <a:rPr lang="en-US" i="1" smtClean="0">
                              <a:solidFill>
                                <a:srgbClr val="FF0000"/>
                              </a:solidFill>
                              <a:latin typeface="Cambria Math" charset="0"/>
                            </a:rPr>
                            <m:t>𝑙</m:t>
                          </m:r>
                          <m:r>
                            <a:rPr lang="en-US" b="0" i="1" smtClean="0">
                              <a:solidFill>
                                <a:srgbClr val="FF0000"/>
                              </a:solidFill>
                              <a:latin typeface="Cambria Math" charset="0"/>
                            </a:rPr>
                            <m:t>+1</m:t>
                          </m:r>
                        </m:sup>
                      </m:sSubSup>
                    </m:oMath>
                  </m:oMathPara>
                </a14:m>
                <a:endParaRPr lang="en-US" dirty="0"/>
              </a:p>
              <a:p>
                <a:endParaRPr lang="en-US" dirty="0"/>
              </a:p>
            </p:txBody>
          </p:sp>
        </mc:Choice>
        <mc:Fallback xmlns="">
          <p:sp>
            <p:nvSpPr>
              <p:cNvPr id="81" name="TextBox 80"/>
              <p:cNvSpPr txBox="1">
                <a:spLocks noRot="1" noChangeAspect="1" noMove="1" noResize="1" noEditPoints="1" noAdjustHandles="1" noChangeArrowheads="1" noChangeShapeType="1" noTextEdit="1"/>
              </p:cNvSpPr>
              <p:nvPr/>
            </p:nvSpPr>
            <p:spPr>
              <a:xfrm>
                <a:off x="73642" y="4819203"/>
                <a:ext cx="959851" cy="1687385"/>
              </a:xfrm>
              <a:prstGeom prst="rect">
                <a:avLst/>
              </a:prstGeom>
              <a:blipFill rotWithShape="0">
                <a:blip r:embed="rId7"/>
                <a:stretch>
                  <a:fillRect t="-362"/>
                </a:stretch>
              </a:blipFill>
            </p:spPr>
            <p:txBody>
              <a:bodyPr/>
              <a:lstStyle/>
              <a:p>
                <a:r>
                  <a:rPr lang="en-US">
                    <a:noFill/>
                  </a:rPr>
                  <a:t> </a:t>
                </a:r>
              </a:p>
            </p:txBody>
          </p:sp>
        </mc:Fallback>
      </mc:AlternateContent>
      <p:sp>
        <p:nvSpPr>
          <p:cNvPr id="83" name="TextBox 82"/>
          <p:cNvSpPr txBox="1"/>
          <p:nvPr/>
        </p:nvSpPr>
        <p:spPr>
          <a:xfrm>
            <a:off x="532841" y="3004717"/>
            <a:ext cx="3216458" cy="707886"/>
          </a:xfrm>
          <a:prstGeom prst="rect">
            <a:avLst/>
          </a:prstGeom>
          <a:noFill/>
        </p:spPr>
        <p:txBody>
          <a:bodyPr wrap="none" rtlCol="0">
            <a:spAutoFit/>
          </a:bodyPr>
          <a:lstStyle/>
          <a:p>
            <a:r>
              <a:rPr lang="en-US" sz="2200" dirty="0">
                <a:solidFill>
                  <a:srgbClr val="000090"/>
                </a:solidFill>
                <a:latin typeface="Arial" charset="0"/>
                <a:ea typeface="ＭＳ Ｐゴシック" charset="0"/>
                <a:cs typeface="ＭＳ Ｐゴシック" charset="0"/>
              </a:rPr>
              <a:t>The </a:t>
            </a:r>
            <a:r>
              <a:rPr lang="en-US" sz="2200" dirty="0" err="1">
                <a:solidFill>
                  <a:srgbClr val="000090"/>
                </a:solidFill>
                <a:latin typeface="Arial" charset="0"/>
                <a:ea typeface="ＭＳ Ｐゴシック" charset="0"/>
                <a:cs typeface="ＭＳ Ｐゴシック" charset="0"/>
              </a:rPr>
              <a:t>TreeBH</a:t>
            </a:r>
            <a:r>
              <a:rPr lang="en-US" sz="2200" dirty="0">
                <a:solidFill>
                  <a:srgbClr val="000090"/>
                </a:solidFill>
                <a:latin typeface="Arial" charset="0"/>
                <a:ea typeface="ＭＳ Ｐゴシック" charset="0"/>
                <a:cs typeface="ＭＳ Ｐゴシック" charset="0"/>
              </a:rPr>
              <a:t> procedure: </a:t>
            </a:r>
          </a:p>
          <a:p>
            <a:endParaRPr lang="en-US" dirty="0"/>
          </a:p>
        </p:txBody>
      </p:sp>
      <p:pic>
        <p:nvPicPr>
          <p:cNvPr id="3" name="Picture 2">
            <a:extLst>
              <a:ext uri="{FF2B5EF4-FFF2-40B4-BE49-F238E27FC236}">
                <a16:creationId xmlns:a16="http://schemas.microsoft.com/office/drawing/2014/main" id="{877D4F27-7328-A64D-B170-2EB4F64329B1}"/>
              </a:ext>
            </a:extLst>
          </p:cNvPr>
          <p:cNvPicPr>
            <a:picLocks noChangeAspect="1"/>
          </p:cNvPicPr>
          <p:nvPr/>
        </p:nvPicPr>
        <p:blipFill>
          <a:blip r:embed="rId8"/>
          <a:stretch>
            <a:fillRect/>
          </a:stretch>
        </p:blipFill>
        <p:spPr>
          <a:xfrm>
            <a:off x="344438" y="1563134"/>
            <a:ext cx="8122283" cy="1293815"/>
          </a:xfrm>
          <a:prstGeom prst="rect">
            <a:avLst/>
          </a:prstGeom>
        </p:spPr>
      </p:pic>
      <p:sp>
        <p:nvSpPr>
          <p:cNvPr id="26" name="TextBox 25">
            <a:extLst>
              <a:ext uri="{FF2B5EF4-FFF2-40B4-BE49-F238E27FC236}">
                <a16:creationId xmlns:a16="http://schemas.microsoft.com/office/drawing/2014/main" id="{0F97A3BE-6A6E-2B48-88D2-871284A47FDE}"/>
              </a:ext>
            </a:extLst>
          </p:cNvPr>
          <p:cNvSpPr txBox="1"/>
          <p:nvPr/>
        </p:nvSpPr>
        <p:spPr>
          <a:xfrm>
            <a:off x="500194" y="1093351"/>
            <a:ext cx="1930337" cy="430887"/>
          </a:xfrm>
          <a:prstGeom prst="rect">
            <a:avLst/>
          </a:prstGeom>
          <a:noFill/>
        </p:spPr>
        <p:txBody>
          <a:bodyPr wrap="none" rtlCol="0">
            <a:spAutoFit/>
          </a:bodyPr>
          <a:lstStyle/>
          <a:p>
            <a:r>
              <a:rPr lang="en-US" sz="2200" dirty="0">
                <a:solidFill>
                  <a:srgbClr val="000090"/>
                </a:solidFill>
                <a:latin typeface="Arial" charset="0"/>
                <a:ea typeface="ＭＳ Ｐゴシック" charset="0"/>
              </a:rPr>
              <a:t>The error-rate</a:t>
            </a:r>
          </a:p>
        </p:txBody>
      </p:sp>
      <p:sp>
        <p:nvSpPr>
          <p:cNvPr id="31" name="TextBox 30">
            <a:extLst>
              <a:ext uri="{FF2B5EF4-FFF2-40B4-BE49-F238E27FC236}">
                <a16:creationId xmlns:a16="http://schemas.microsoft.com/office/drawing/2014/main" id="{AA10DEE1-15CE-324F-9E9E-D75BA094640B}"/>
              </a:ext>
            </a:extLst>
          </p:cNvPr>
          <p:cNvSpPr txBox="1"/>
          <p:nvPr/>
        </p:nvSpPr>
        <p:spPr>
          <a:xfrm>
            <a:off x="8138973" y="1549683"/>
            <a:ext cx="1118706" cy="584775"/>
          </a:xfrm>
          <a:prstGeom prst="rect">
            <a:avLst/>
          </a:prstGeom>
          <a:noFill/>
        </p:spPr>
        <p:txBody>
          <a:bodyPr wrap="square" rtlCol="0">
            <a:spAutoFit/>
          </a:bodyPr>
          <a:lstStyle/>
          <a:p>
            <a:r>
              <a:rPr lang="en-US" sz="3200" dirty="0">
                <a:solidFill>
                  <a:srgbClr val="0070C0"/>
                </a:solidFill>
              </a:rPr>
              <a:t>)</a:t>
            </a:r>
            <a:r>
              <a:rPr lang="en-US" sz="3200" dirty="0">
                <a:solidFill>
                  <a:srgbClr val="00B050"/>
                </a:solidFill>
              </a:rPr>
              <a:t>)</a:t>
            </a:r>
            <a:r>
              <a:rPr lang="en-US" sz="3200" dirty="0">
                <a:solidFill>
                  <a:srgbClr val="0070C0"/>
                </a:solidFill>
              </a:rPr>
              <a:t>…</a:t>
            </a:r>
            <a:r>
              <a:rPr lang="en-US" sz="3200" dirty="0">
                <a:solidFill>
                  <a:schemeClr val="accent2"/>
                </a:solidFill>
              </a:rPr>
              <a:t>)</a:t>
            </a:r>
          </a:p>
        </p:txBody>
      </p:sp>
      <p:sp>
        <p:nvSpPr>
          <p:cNvPr id="32" name="TextBox 31">
            <a:extLst>
              <a:ext uri="{FF2B5EF4-FFF2-40B4-BE49-F238E27FC236}">
                <a16:creationId xmlns:a16="http://schemas.microsoft.com/office/drawing/2014/main" id="{784D9E1C-DFFA-DE41-AA72-4376664A3013}"/>
              </a:ext>
            </a:extLst>
          </p:cNvPr>
          <p:cNvSpPr txBox="1"/>
          <p:nvPr/>
        </p:nvSpPr>
        <p:spPr>
          <a:xfrm>
            <a:off x="3047518" y="1593170"/>
            <a:ext cx="309700" cy="584775"/>
          </a:xfrm>
          <a:prstGeom prst="rect">
            <a:avLst/>
          </a:prstGeom>
          <a:noFill/>
        </p:spPr>
        <p:txBody>
          <a:bodyPr wrap="none" rtlCol="0">
            <a:spAutoFit/>
          </a:bodyPr>
          <a:lstStyle/>
          <a:p>
            <a:r>
              <a:rPr lang="en-US" sz="3200" dirty="0">
                <a:solidFill>
                  <a:schemeClr val="accent2"/>
                </a:solidFill>
              </a:rPr>
              <a:t>(</a:t>
            </a:r>
          </a:p>
        </p:txBody>
      </p:sp>
      <p:sp>
        <p:nvSpPr>
          <p:cNvPr id="35" name="TextBox 34">
            <a:extLst>
              <a:ext uri="{FF2B5EF4-FFF2-40B4-BE49-F238E27FC236}">
                <a16:creationId xmlns:a16="http://schemas.microsoft.com/office/drawing/2014/main" id="{9064ADCE-575F-2041-B89C-BCE374CEDF24}"/>
              </a:ext>
            </a:extLst>
          </p:cNvPr>
          <p:cNvSpPr txBox="1"/>
          <p:nvPr/>
        </p:nvSpPr>
        <p:spPr>
          <a:xfrm>
            <a:off x="5245298" y="1565660"/>
            <a:ext cx="309700" cy="584775"/>
          </a:xfrm>
          <a:prstGeom prst="rect">
            <a:avLst/>
          </a:prstGeom>
          <a:noFill/>
        </p:spPr>
        <p:txBody>
          <a:bodyPr wrap="none" rtlCol="0">
            <a:spAutoFit/>
          </a:bodyPr>
          <a:lstStyle/>
          <a:p>
            <a:r>
              <a:rPr lang="en-US" sz="3200" dirty="0">
                <a:solidFill>
                  <a:schemeClr val="tx2"/>
                </a:solidFill>
              </a:rPr>
              <a:t>(</a:t>
            </a:r>
          </a:p>
        </p:txBody>
      </p:sp>
      <p:sp>
        <p:nvSpPr>
          <p:cNvPr id="38" name="TextBox 37">
            <a:extLst>
              <a:ext uri="{FF2B5EF4-FFF2-40B4-BE49-F238E27FC236}">
                <a16:creationId xmlns:a16="http://schemas.microsoft.com/office/drawing/2014/main" id="{8C486DA7-F2A3-934E-AD09-92F595715259}"/>
              </a:ext>
            </a:extLst>
          </p:cNvPr>
          <p:cNvSpPr txBox="1"/>
          <p:nvPr/>
        </p:nvSpPr>
        <p:spPr>
          <a:xfrm>
            <a:off x="5033768" y="1574552"/>
            <a:ext cx="401774" cy="584775"/>
          </a:xfrm>
          <a:prstGeom prst="rect">
            <a:avLst/>
          </a:prstGeom>
          <a:noFill/>
        </p:spPr>
        <p:txBody>
          <a:bodyPr wrap="square" rtlCol="0">
            <a:spAutoFit/>
          </a:bodyPr>
          <a:lstStyle/>
          <a:p>
            <a:r>
              <a:rPr lang="en-US" sz="3200" dirty="0">
                <a:solidFill>
                  <a:srgbClr val="00B050"/>
                </a:solidFill>
              </a:rPr>
              <a:t>(</a:t>
            </a:r>
          </a:p>
        </p:txBody>
      </p:sp>
    </p:spTree>
    <p:extLst>
      <p:ext uri="{BB962C8B-B14F-4D97-AF65-F5344CB8AC3E}">
        <p14:creationId xmlns:p14="http://schemas.microsoft.com/office/powerpoint/2010/main" val="344706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14" grpId="0" animBg="1"/>
      <p:bldP spid="56" grpId="0" animBg="1"/>
      <p:bldP spid="57" grpId="0" animBg="1"/>
      <p:bldP spid="58" grpId="0" animBg="1"/>
      <p:bldP spid="65" grpId="0" animBg="1"/>
      <p:bldP spid="66" grpId="0"/>
      <p:bldP spid="67" grpId="0" animBg="1"/>
      <p:bldP spid="73" grpId="0" animBg="1"/>
      <p:bldP spid="17" grpId="0"/>
      <p:bldP spid="77" grpId="0"/>
      <p:bldP spid="79" grpId="0" animBg="1"/>
      <p:bldP spid="81" grpId="0"/>
      <p:bldP spid="8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Bivariate Confidence sets and CIs</a:t>
            </a:r>
          </a:p>
        </p:txBody>
      </p:sp>
      <p:pic>
        <p:nvPicPr>
          <p:cNvPr id="6" name="Content Placeholder 5"/>
          <p:cNvPicPr>
            <a:picLocks noGrp="1" noChangeAspect="1"/>
          </p:cNvPicPr>
          <p:nvPr>
            <p:ph idx="1"/>
          </p:nvPr>
        </p:nvPicPr>
        <p:blipFill>
          <a:blip r:embed="rId2"/>
          <a:stretch>
            <a:fillRect/>
          </a:stretch>
        </p:blipFill>
        <p:spPr>
          <a:xfrm>
            <a:off x="457199" y="1270062"/>
            <a:ext cx="8148043" cy="5175708"/>
          </a:xfrm>
          <a:prstGeom prst="rect">
            <a:avLst/>
          </a:prstGeom>
        </p:spPr>
      </p:pic>
      <p:sp>
        <p:nvSpPr>
          <p:cNvPr id="4" name="Date Placeholder 3"/>
          <p:cNvSpPr>
            <a:spLocks noGrp="1"/>
          </p:cNvSpPr>
          <p:nvPr>
            <p:ph type="dt" sz="half" idx="10"/>
          </p:nvPr>
        </p:nvSpPr>
        <p:spPr/>
        <p:txBody>
          <a:bodyPr/>
          <a:lstStyle/>
          <a:p>
            <a:r>
              <a:rPr lang="en-US">
                <a:solidFill>
                  <a:srgbClr val="000099"/>
                </a:solidFill>
              </a:rPr>
              <a:t>Y Benjamini</a:t>
            </a:r>
            <a:endParaRPr lang="en-US" sz="1400">
              <a:solidFill>
                <a:srgbClr val="000099"/>
              </a:solidFill>
            </a:endParaRPr>
          </a:p>
        </p:txBody>
      </p:sp>
      <p:sp>
        <p:nvSpPr>
          <p:cNvPr id="5" name="Footer Placeholder 4"/>
          <p:cNvSpPr>
            <a:spLocks noGrp="1"/>
          </p:cNvSpPr>
          <p:nvPr>
            <p:ph type="ftr" sz="quarter" idx="11"/>
          </p:nvPr>
        </p:nvSpPr>
        <p:spPr/>
        <p:txBody>
          <a:bodyPr/>
          <a:lstStyle/>
          <a:p>
            <a:r>
              <a:rPr lang="en-US">
                <a:solidFill>
                  <a:srgbClr val="000099"/>
                </a:solidFill>
              </a:rPr>
              <a:t>Louvain</a:t>
            </a:r>
            <a:r>
              <a:rPr lang="en-US" sz="1400">
                <a:solidFill>
                  <a:srgbClr val="000099"/>
                </a:solidFill>
              </a:rPr>
              <a:t> </a:t>
            </a:r>
            <a:r>
              <a:rPr lang="ja-JP" altLang="en-US" sz="1400">
                <a:solidFill>
                  <a:srgbClr val="000099"/>
                </a:solidFill>
                <a:latin typeface="Arial"/>
              </a:rPr>
              <a:t>‘</a:t>
            </a:r>
            <a:r>
              <a:rPr lang="en-US" sz="1400">
                <a:solidFill>
                  <a:srgbClr val="000099"/>
                </a:solidFill>
              </a:rPr>
              <a:t>05</a:t>
            </a:r>
          </a:p>
        </p:txBody>
      </p:sp>
    </p:spTree>
    <p:extLst>
      <p:ext uri="{BB962C8B-B14F-4D97-AF65-F5344CB8AC3E}">
        <p14:creationId xmlns:p14="http://schemas.microsoft.com/office/powerpoint/2010/main" val="14873557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Almost too good to be true</a:t>
            </a:r>
          </a:p>
        </p:txBody>
      </p:sp>
      <p:pic>
        <p:nvPicPr>
          <p:cNvPr id="6" name="Content Placeholder 5"/>
          <p:cNvPicPr>
            <a:picLocks noGrp="1" noChangeAspect="1"/>
          </p:cNvPicPr>
          <p:nvPr>
            <p:ph idx="1"/>
          </p:nvPr>
        </p:nvPicPr>
        <p:blipFill>
          <a:blip r:embed="rId2"/>
          <a:stretch>
            <a:fillRect/>
          </a:stretch>
        </p:blipFill>
        <p:spPr>
          <a:xfrm>
            <a:off x="412589" y="1558977"/>
            <a:ext cx="7777550" cy="4347148"/>
          </a:xfrm>
          <a:prstGeom prst="rect">
            <a:avLst/>
          </a:prstGeom>
        </p:spPr>
      </p:pic>
      <p:sp>
        <p:nvSpPr>
          <p:cNvPr id="4" name="Date Placeholder 3"/>
          <p:cNvSpPr>
            <a:spLocks noGrp="1"/>
          </p:cNvSpPr>
          <p:nvPr>
            <p:ph type="dt" sz="half" idx="10"/>
          </p:nvPr>
        </p:nvSpPr>
        <p:spPr/>
        <p:txBody>
          <a:bodyPr/>
          <a:lstStyle/>
          <a:p>
            <a:r>
              <a:rPr lang="en-US">
                <a:solidFill>
                  <a:srgbClr val="000099"/>
                </a:solidFill>
              </a:rPr>
              <a:t>Y Benjamini</a:t>
            </a:r>
            <a:endParaRPr lang="en-US" sz="1400">
              <a:solidFill>
                <a:srgbClr val="000099"/>
              </a:solidFill>
            </a:endParaRPr>
          </a:p>
        </p:txBody>
      </p:sp>
      <p:sp>
        <p:nvSpPr>
          <p:cNvPr id="5" name="Footer Placeholder 4"/>
          <p:cNvSpPr>
            <a:spLocks noGrp="1"/>
          </p:cNvSpPr>
          <p:nvPr>
            <p:ph type="ftr" sz="quarter" idx="11"/>
          </p:nvPr>
        </p:nvSpPr>
        <p:spPr/>
        <p:txBody>
          <a:bodyPr/>
          <a:lstStyle/>
          <a:p>
            <a:r>
              <a:rPr lang="en-US">
                <a:solidFill>
                  <a:srgbClr val="000099"/>
                </a:solidFill>
              </a:rPr>
              <a:t>Louvain</a:t>
            </a:r>
            <a:r>
              <a:rPr lang="en-US" sz="1400">
                <a:solidFill>
                  <a:srgbClr val="000099"/>
                </a:solidFill>
              </a:rPr>
              <a:t> </a:t>
            </a:r>
            <a:r>
              <a:rPr lang="ja-JP" altLang="en-US" sz="1400">
                <a:solidFill>
                  <a:srgbClr val="000099"/>
                </a:solidFill>
                <a:latin typeface="Arial"/>
              </a:rPr>
              <a:t>‘</a:t>
            </a:r>
            <a:r>
              <a:rPr lang="en-US" sz="1400">
                <a:solidFill>
                  <a:srgbClr val="000099"/>
                </a:solidFill>
              </a:rPr>
              <a:t>05</a:t>
            </a:r>
          </a:p>
        </p:txBody>
      </p:sp>
    </p:spTree>
    <p:extLst>
      <p:ext uri="{BB962C8B-B14F-4D97-AF65-F5344CB8AC3E}">
        <p14:creationId xmlns:p14="http://schemas.microsoft.com/office/powerpoint/2010/main" val="17668685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Recall that regular simultaneous CIs were against the clinical recommendations</a:t>
            </a:r>
          </a:p>
          <a:p>
            <a:r>
              <a:rPr lang="en-US" dirty="0"/>
              <a:t>The Quasi-Conventional simultaneous ones support them</a:t>
            </a:r>
          </a:p>
          <a:p>
            <a:endParaRPr lang="en-US" dirty="0"/>
          </a:p>
          <a:p>
            <a:endParaRPr lang="en-US" dirty="0"/>
          </a:p>
          <a:p>
            <a:endParaRPr lang="en-US" dirty="0"/>
          </a:p>
          <a:p>
            <a:endParaRPr lang="en-US" dirty="0"/>
          </a:p>
          <a:p>
            <a:endParaRPr lang="en-US" dirty="0"/>
          </a:p>
          <a:p>
            <a:endParaRPr lang="en-US" dirty="0"/>
          </a:p>
          <a:p>
            <a:endParaRPr lang="en-US" dirty="0"/>
          </a:p>
          <a:p>
            <a:r>
              <a:rPr lang="en-US" dirty="0"/>
              <a:t>End of diversion </a:t>
            </a:r>
          </a:p>
          <a:p>
            <a:pPr marL="0" indent="0">
              <a:buNone/>
            </a:pPr>
            <a:r>
              <a:rPr lang="en-US" dirty="0"/>
              <a:t>	But the flexibility offered by ignoring translation-	invariance will remain </a:t>
            </a:r>
          </a:p>
        </p:txBody>
      </p:sp>
      <p:sp>
        <p:nvSpPr>
          <p:cNvPr id="4" name="Date Placeholder 3"/>
          <p:cNvSpPr>
            <a:spLocks noGrp="1"/>
          </p:cNvSpPr>
          <p:nvPr>
            <p:ph type="dt" sz="half" idx="10"/>
          </p:nvPr>
        </p:nvSpPr>
        <p:spPr/>
        <p:txBody>
          <a:bodyPr/>
          <a:lstStyle/>
          <a:p>
            <a:r>
              <a:rPr lang="en-US">
                <a:solidFill>
                  <a:srgbClr val="000099"/>
                </a:solidFill>
              </a:rPr>
              <a:t>Y Benjamini</a:t>
            </a:r>
            <a:endParaRPr lang="en-US" sz="1400">
              <a:solidFill>
                <a:srgbClr val="000099"/>
              </a:solidFill>
            </a:endParaRPr>
          </a:p>
        </p:txBody>
      </p:sp>
      <p:sp>
        <p:nvSpPr>
          <p:cNvPr id="5" name="Footer Placeholder 4"/>
          <p:cNvSpPr>
            <a:spLocks noGrp="1"/>
          </p:cNvSpPr>
          <p:nvPr>
            <p:ph type="ftr" sz="quarter" idx="11"/>
          </p:nvPr>
        </p:nvSpPr>
        <p:spPr/>
        <p:txBody>
          <a:bodyPr/>
          <a:lstStyle/>
          <a:p>
            <a:r>
              <a:rPr lang="en-US">
                <a:solidFill>
                  <a:srgbClr val="000099"/>
                </a:solidFill>
              </a:rPr>
              <a:t>Louvain</a:t>
            </a:r>
            <a:r>
              <a:rPr lang="en-US" sz="1400">
                <a:solidFill>
                  <a:srgbClr val="000099"/>
                </a:solidFill>
              </a:rPr>
              <a:t> </a:t>
            </a:r>
            <a:r>
              <a:rPr lang="ja-JP" altLang="en-US" sz="1400">
                <a:solidFill>
                  <a:srgbClr val="000099"/>
                </a:solidFill>
                <a:latin typeface="Arial"/>
              </a:rPr>
              <a:t>‘</a:t>
            </a:r>
            <a:r>
              <a:rPr lang="en-US" sz="1400">
                <a:solidFill>
                  <a:srgbClr val="000099"/>
                </a:solidFill>
              </a:rPr>
              <a:t>05</a:t>
            </a:r>
          </a:p>
        </p:txBody>
      </p:sp>
      <p:pic>
        <p:nvPicPr>
          <p:cNvPr id="6" name="Picture 5"/>
          <p:cNvPicPr>
            <a:picLocks noChangeAspect="1"/>
          </p:cNvPicPr>
          <p:nvPr/>
        </p:nvPicPr>
        <p:blipFill>
          <a:blip r:embed="rId2"/>
          <a:stretch>
            <a:fillRect/>
          </a:stretch>
        </p:blipFill>
        <p:spPr>
          <a:xfrm>
            <a:off x="457199" y="2815652"/>
            <a:ext cx="8562465" cy="2161081"/>
          </a:xfrm>
          <a:prstGeom prst="rect">
            <a:avLst/>
          </a:prstGeom>
        </p:spPr>
      </p:pic>
    </p:spTree>
    <p:extLst>
      <p:ext uri="{BB962C8B-B14F-4D97-AF65-F5344CB8AC3E}">
        <p14:creationId xmlns:p14="http://schemas.microsoft.com/office/powerpoint/2010/main" val="41947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1">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32104</TotalTime>
  <Words>2802</Words>
  <Application>Microsoft Office PowerPoint</Application>
  <PresentationFormat>Affichage à l'écran (4:3)</PresentationFormat>
  <Paragraphs>639</Paragraphs>
  <Slides>92</Slides>
  <Notes>11</Notes>
  <HiddenSlides>19</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2</vt:i4>
      </vt:variant>
      <vt:variant>
        <vt:lpstr>Titres des diapositives</vt:lpstr>
      </vt:variant>
      <vt:variant>
        <vt:i4>92</vt:i4>
      </vt:variant>
    </vt:vector>
  </HeadingPairs>
  <TitlesOfParts>
    <vt:vector size="106" baseType="lpstr">
      <vt:lpstr>MS PGothic</vt:lpstr>
      <vt:lpstr>MS PGothic</vt:lpstr>
      <vt:lpstr>Apple Chancery</vt:lpstr>
      <vt:lpstr>Arial</vt:lpstr>
      <vt:lpstr>Brush Script MT Italic</vt:lpstr>
      <vt:lpstr>Calibri</vt:lpstr>
      <vt:lpstr>Cambria Math</vt:lpstr>
      <vt:lpstr>Didot</vt:lpstr>
      <vt:lpstr>Lucida Calligraphy</vt:lpstr>
      <vt:lpstr>Mangal</vt:lpstr>
      <vt:lpstr>Symbol</vt:lpstr>
      <vt:lpstr>Theme11</vt:lpstr>
      <vt:lpstr>Equation</vt:lpstr>
      <vt:lpstr>Worksheet</vt:lpstr>
      <vt:lpstr>Selective Inference</vt:lpstr>
      <vt:lpstr>Outline</vt:lpstr>
      <vt:lpstr>Présentation PowerPoint</vt:lpstr>
      <vt:lpstr>Hierarchical testing of families</vt:lpstr>
      <vt:lpstr>(BH-q, BH-Rq/m) - hierarchical testing  </vt:lpstr>
      <vt:lpstr> eQTL: SNP in multiple tissues</vt:lpstr>
      <vt:lpstr>L levels in the tree  </vt:lpstr>
      <vt:lpstr>eQTL: SNP in multiple tissues</vt:lpstr>
      <vt:lpstr>L levels in the tree  </vt:lpstr>
      <vt:lpstr>Selection adjusted testing of families</vt:lpstr>
      <vt:lpstr>(BH-q, BH-Rq/m) - Hierarchical testing  </vt:lpstr>
      <vt:lpstr>     eQTL: The TreeQTL application </vt:lpstr>
      <vt:lpstr>     eQTL: The TreeQTL application </vt:lpstr>
      <vt:lpstr>eQTL in multiple tissues</vt:lpstr>
      <vt:lpstr>More than 2  levels in the tree  </vt:lpstr>
      <vt:lpstr>Présentation PowerPoint</vt:lpstr>
      <vt:lpstr>Présentation PowerPoint</vt:lpstr>
      <vt:lpstr>Association of gut microbiome with Colon Cancer</vt:lpstr>
      <vt:lpstr>Présentation PowerPoint</vt:lpstr>
      <vt:lpstr>Screening clinical symptoms of Parkinson patients for genetic effects by hierarchical testing  </vt:lpstr>
      <vt:lpstr>Other hierarchical methods</vt:lpstr>
      <vt:lpstr>Other hierarchical methods</vt:lpstr>
      <vt:lpstr>The “p-filter” multilayer FDR control for groups </vt:lpstr>
      <vt:lpstr>Présentation PowerPoint</vt:lpstr>
      <vt:lpstr>Error-rates for addressing selective inference</vt:lpstr>
      <vt:lpstr>The FCR adjusted performance</vt:lpstr>
      <vt:lpstr>Présentation PowerPoint</vt:lpstr>
      <vt:lpstr>Conditional Quasi-Conventional CI</vt:lpstr>
      <vt:lpstr>Utilizing the selection procedure via conditioning    (2) Inference on being |larger| than a threshold</vt:lpstr>
      <vt:lpstr>Conditional Quasi-Conventional (CQC) CI</vt:lpstr>
      <vt:lpstr>The shortest acceptance regions</vt:lpstr>
      <vt:lpstr>How well did we do</vt:lpstr>
      <vt:lpstr>Présentation PowerPoint</vt:lpstr>
      <vt:lpstr>The Conditional Quasi-Conventional AR &amp; CIs</vt:lpstr>
      <vt:lpstr>The choice of l: </vt:lpstr>
      <vt:lpstr>Présentation PowerPoint</vt:lpstr>
      <vt:lpstr>Addressing ‘Voodoo Correlation’ with conditional CIs</vt:lpstr>
      <vt:lpstr>Addressing ‘Voodoo Correlation’ with conditional CIs</vt:lpstr>
      <vt:lpstr>Previous and current work on conditional inference</vt:lpstr>
      <vt:lpstr>FCR intervals vs Conditional Quasi-Conventional</vt:lpstr>
      <vt:lpstr>The maximum conditional likelihood estimator</vt:lpstr>
      <vt:lpstr>The file-drawer/publication-bias problem</vt:lpstr>
      <vt:lpstr>Con </vt:lpstr>
      <vt:lpstr> </vt:lpstr>
      <vt:lpstr>A new paradigm for comparing performance</vt:lpstr>
      <vt:lpstr>Présentation PowerPoint</vt:lpstr>
      <vt:lpstr>Yekutieli’s selective adjusted Bayes (‘13)</vt:lpstr>
      <vt:lpstr>Conditional inference in “the selected model”</vt:lpstr>
      <vt:lpstr>Présentation PowerPoint</vt:lpstr>
      <vt:lpstr>Présentation PowerPoint</vt:lpstr>
      <vt:lpstr>Inference on bumps</vt:lpstr>
      <vt:lpstr>Présentation PowerPoint</vt:lpstr>
      <vt:lpstr>Selective inference for Lasso  (conditional)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Reflections</vt:lpstr>
      <vt:lpstr>Présentation PowerPoint</vt:lpstr>
      <vt:lpstr>Error-rates for addressing selective inference</vt:lpstr>
      <vt:lpstr>SoS: Utilizing the selection procedure used       (1) max(Xi)</vt:lpstr>
      <vt:lpstr>Acceptance regions for m   (non-equivariant)</vt:lpstr>
      <vt:lpstr>Confidence intervals  for mi  </vt:lpstr>
      <vt:lpstr>Acceptance regions for m : How big should c be?</vt:lpstr>
      <vt:lpstr>So c=z1-a/2  : CI for max of two is like CI for one parameter!</vt:lpstr>
      <vt:lpstr>For maximum of m&gt;2</vt:lpstr>
      <vt:lpstr>max |xi|</vt:lpstr>
      <vt:lpstr>Présentation PowerPoint</vt:lpstr>
      <vt:lpstr>SoS intervals for the largest k estimators out of m </vt:lpstr>
      <vt:lpstr>SoS: Utilizing the selection procedure used       (3) Closed testing</vt:lpstr>
      <vt:lpstr>Closed testing</vt:lpstr>
      <vt:lpstr>“Multiple testing for exploratory research”</vt:lpstr>
      <vt:lpstr>Take away messages</vt:lpstr>
      <vt:lpstr>Proportion of papers devoted to MCP   in: Annals of Stat. Biometrika, JASA, JRSS B</vt:lpstr>
      <vt:lpstr>Présentation PowerPoint</vt:lpstr>
      <vt:lpstr>Présentation PowerPoint</vt:lpstr>
      <vt:lpstr>Selective Inference: On the average over the selected</vt:lpstr>
      <vt:lpstr>2.1 We can have general FCR controlling CIs </vt:lpstr>
      <vt:lpstr>General: FCR adjusted selective CIs </vt:lpstr>
      <vt:lpstr>When should we use what: back to examples</vt:lpstr>
      <vt:lpstr>Présentation PowerPoint</vt:lpstr>
      <vt:lpstr>Présentation PowerPoint</vt:lpstr>
      <vt:lpstr>A pause: better simultaneous CI by breaking the rules</vt:lpstr>
      <vt:lpstr>Acceptance regions</vt:lpstr>
      <vt:lpstr>Présentation PowerPoint</vt:lpstr>
      <vt:lpstr>Bivariate Confidence sets and CIs</vt:lpstr>
      <vt:lpstr>Almost too good to be true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Yoav</dc:creator>
  <cp:lastModifiedBy>GILLARDIN MASCI Caroline</cp:lastModifiedBy>
  <cp:revision>507</cp:revision>
  <cp:lastPrinted>2013-04-17T18:52:32Z</cp:lastPrinted>
  <dcterms:created xsi:type="dcterms:W3CDTF">2011-08-24T11:29:41Z</dcterms:created>
  <dcterms:modified xsi:type="dcterms:W3CDTF">2018-09-01T12:29:14Z</dcterms:modified>
</cp:coreProperties>
</file>